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7"/>
  </p:notesMasterIdLst>
  <p:sldIdLst>
    <p:sldId id="256" r:id="rId2"/>
    <p:sldId id="259" r:id="rId3"/>
    <p:sldId id="257" r:id="rId4"/>
    <p:sldId id="258" r:id="rId5"/>
    <p:sldId id="260" r:id="rId6"/>
    <p:sldId id="261" r:id="rId7"/>
    <p:sldId id="264" r:id="rId8"/>
    <p:sldId id="263" r:id="rId9"/>
    <p:sldId id="265" r:id="rId10"/>
    <p:sldId id="266" r:id="rId11"/>
    <p:sldId id="267" r:id="rId12"/>
    <p:sldId id="268" r:id="rId13"/>
    <p:sldId id="269" r:id="rId14"/>
    <p:sldId id="270" r:id="rId15"/>
    <p:sldId id="271"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xmlns="">
        <p14:section name="Default Section" id="{F4DCD971-95AD-4247-814E-9C0D81DA203F}">
          <p14:sldIdLst>
            <p14:sldId id="256"/>
            <p14:sldId id="259"/>
            <p14:sldId id="257"/>
            <p14:sldId id="258"/>
            <p14:sldId id="260"/>
            <p14:sldId id="261"/>
          </p14:sldIdLst>
        </p14:section>
        <p14:section name="Untitled Section" id="{D00009A8-D45C-43A8-831E-006C114C4C9E}">
          <p14:sldIdLst>
            <p14:sldId id="264"/>
            <p14:sldId id="263"/>
            <p14:sldId id="265"/>
            <p14:sldId id="266"/>
            <p14:sldId id="267"/>
            <p14:sldId id="268"/>
            <p14:sldId id="269"/>
            <p14:sldId id="270"/>
            <p14:sldId id="271"/>
          </p14:sldIdLst>
        </p14:section>
      </p14:section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294" autoAdjust="0"/>
    <p:restoredTop sz="94590" autoAdjust="0"/>
  </p:normalViewPr>
  <p:slideViewPr>
    <p:cSldViewPr>
      <p:cViewPr>
        <p:scale>
          <a:sx n="75" d="100"/>
          <a:sy n="75" d="100"/>
        </p:scale>
        <p:origin x="-1434" y="-360"/>
      </p:cViewPr>
      <p:guideLst>
        <p:guide orient="horz" pos="2160"/>
        <p:guide pos="2880"/>
      </p:guideLst>
    </p:cSldViewPr>
  </p:slideViewPr>
  <p:outlineViewPr>
    <p:cViewPr>
      <p:scale>
        <a:sx n="33" d="100"/>
        <a:sy n="33" d="100"/>
      </p:scale>
      <p:origin x="42" y="2886"/>
    </p:cViewPr>
  </p:outlineViewPr>
  <p:notesTextViewPr>
    <p:cViewPr>
      <p:scale>
        <a:sx n="1" d="1"/>
        <a:sy n="1" d="1"/>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PH"/>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C2DA39E-A88D-4D25-A7C7-1DCA162BCF6C}" type="datetimeFigureOut">
              <a:rPr lang="en-PH" smtClean="0"/>
              <a:pPr/>
              <a:t>3/27/2012</a:t>
            </a:fld>
            <a:endParaRPr lang="en-PH"/>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PH"/>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PH"/>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PH"/>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0E29FD4-4EFE-412A-9D48-E5C1E2EB2450}" type="slidenum">
              <a:rPr lang="en-PH" smtClean="0"/>
              <a:pPr/>
              <a:t>‹#›</a:t>
            </a:fld>
            <a:endParaRPr lang="en-PH"/>
          </a:p>
        </p:txBody>
      </p:sp>
    </p:spTree>
    <p:extLst>
      <p:ext uri="{BB962C8B-B14F-4D97-AF65-F5344CB8AC3E}">
        <p14:creationId xmlns:p14="http://schemas.microsoft.com/office/powerpoint/2010/main" xmlns="" val="318270769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PH" dirty="0"/>
          </a:p>
        </p:txBody>
      </p:sp>
      <p:sp>
        <p:nvSpPr>
          <p:cNvPr id="4" name="Slide Number Placeholder 3"/>
          <p:cNvSpPr>
            <a:spLocks noGrp="1"/>
          </p:cNvSpPr>
          <p:nvPr>
            <p:ph type="sldNum" sz="quarter" idx="10"/>
          </p:nvPr>
        </p:nvSpPr>
        <p:spPr/>
        <p:txBody>
          <a:bodyPr/>
          <a:lstStyle/>
          <a:p>
            <a:fld id="{60E29FD4-4EFE-412A-9D48-E5C1E2EB2450}" type="slidenum">
              <a:rPr lang="en-PH" smtClean="0"/>
              <a:pPr/>
              <a:t>1</a:t>
            </a:fld>
            <a:endParaRPr lang="en-PH"/>
          </a:p>
        </p:txBody>
      </p:sp>
    </p:spTree>
    <p:extLst>
      <p:ext uri="{BB962C8B-B14F-4D97-AF65-F5344CB8AC3E}">
        <p14:creationId xmlns:p14="http://schemas.microsoft.com/office/powerpoint/2010/main" xmlns="" val="405699706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PH" dirty="0" err="1" smtClean="0"/>
              <a:t>Nmmbm</a:t>
            </a:r>
            <a:endParaRPr lang="en-PH" dirty="0" smtClean="0"/>
          </a:p>
          <a:p>
            <a:endParaRPr lang="en-PH" dirty="0" smtClean="0"/>
          </a:p>
          <a:p>
            <a:endParaRPr lang="en-PH" dirty="0" smtClean="0"/>
          </a:p>
          <a:p>
            <a:endParaRPr lang="en-PH" dirty="0" smtClean="0"/>
          </a:p>
          <a:p>
            <a:endParaRPr lang="en-PH" dirty="0"/>
          </a:p>
        </p:txBody>
      </p:sp>
      <p:sp>
        <p:nvSpPr>
          <p:cNvPr id="4" name="Slide Number Placeholder 3"/>
          <p:cNvSpPr>
            <a:spLocks noGrp="1"/>
          </p:cNvSpPr>
          <p:nvPr>
            <p:ph type="sldNum" sz="quarter" idx="10"/>
          </p:nvPr>
        </p:nvSpPr>
        <p:spPr/>
        <p:txBody>
          <a:bodyPr/>
          <a:lstStyle/>
          <a:p>
            <a:fld id="{60E29FD4-4EFE-412A-9D48-E5C1E2EB2450}" type="slidenum">
              <a:rPr lang="en-PH" smtClean="0"/>
              <a:pPr/>
              <a:t>4</a:t>
            </a:fld>
            <a:endParaRPr lang="en-PH"/>
          </a:p>
        </p:txBody>
      </p:sp>
    </p:spTree>
    <p:extLst>
      <p:ext uri="{BB962C8B-B14F-4D97-AF65-F5344CB8AC3E}">
        <p14:creationId xmlns:p14="http://schemas.microsoft.com/office/powerpoint/2010/main" xmlns="" val="33286439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2A1659EA-09A7-4AEB-8F6C-453CBF19856A}" type="datetimeFigureOut">
              <a:rPr lang="en-PH" smtClean="0"/>
              <a:pPr/>
              <a:t>3/27/2012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779C6844-45D7-4E6B-8099-295CDC6B9A99}" type="slidenum">
              <a:rPr lang="en-PH" smtClean="0"/>
              <a:pPr/>
              <a:t>‹#›</a:t>
            </a:fld>
            <a:endParaRPr lang="en-PH"/>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A1659EA-09A7-4AEB-8F6C-453CBF19856A}" type="datetimeFigureOut">
              <a:rPr lang="en-PH" smtClean="0"/>
              <a:pPr/>
              <a:t>3/27/2012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779C6844-45D7-4E6B-8099-295CDC6B9A99}" type="slidenum">
              <a:rPr lang="en-PH" smtClean="0"/>
              <a:pPr/>
              <a:t>‹#›</a:t>
            </a:fld>
            <a:endParaRPr lang="en-PH"/>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A1659EA-09A7-4AEB-8F6C-453CBF19856A}" type="datetimeFigureOut">
              <a:rPr lang="en-PH" smtClean="0"/>
              <a:pPr/>
              <a:t>3/27/2012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779C6844-45D7-4E6B-8099-295CDC6B9A99}" type="slidenum">
              <a:rPr lang="en-PH" smtClean="0"/>
              <a:pPr/>
              <a:t>‹#›</a:t>
            </a:fld>
            <a:endParaRPr lang="en-PH"/>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A1659EA-09A7-4AEB-8F6C-453CBF19856A}" type="datetimeFigureOut">
              <a:rPr lang="en-PH" smtClean="0"/>
              <a:pPr/>
              <a:t>3/27/2012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779C6844-45D7-4E6B-8099-295CDC6B9A99}" type="slidenum">
              <a:rPr lang="en-PH" smtClean="0"/>
              <a:pPr/>
              <a:t>‹#›</a:t>
            </a:fld>
            <a:endParaRPr lang="en-PH"/>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A1659EA-09A7-4AEB-8F6C-453CBF19856A}" type="datetimeFigureOut">
              <a:rPr lang="en-PH" smtClean="0"/>
              <a:pPr/>
              <a:t>3/27/2012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779C6844-45D7-4E6B-8099-295CDC6B9A99}" type="slidenum">
              <a:rPr lang="en-PH" smtClean="0"/>
              <a:pPr/>
              <a:t>‹#›</a:t>
            </a:fld>
            <a:endParaRPr lang="en-PH"/>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2A1659EA-09A7-4AEB-8F6C-453CBF19856A}" type="datetimeFigureOut">
              <a:rPr lang="en-PH" smtClean="0"/>
              <a:pPr/>
              <a:t>3/27/2012</a:t>
            </a:fld>
            <a:endParaRPr lang="en-PH"/>
          </a:p>
        </p:txBody>
      </p:sp>
      <p:sp>
        <p:nvSpPr>
          <p:cNvPr id="6" name="Footer Placeholder 5"/>
          <p:cNvSpPr>
            <a:spLocks noGrp="1"/>
          </p:cNvSpPr>
          <p:nvPr>
            <p:ph type="ftr" sz="quarter" idx="11"/>
          </p:nvPr>
        </p:nvSpPr>
        <p:spPr/>
        <p:txBody>
          <a:bodyPr/>
          <a:lstStyle/>
          <a:p>
            <a:endParaRPr lang="en-PH"/>
          </a:p>
        </p:txBody>
      </p:sp>
      <p:sp>
        <p:nvSpPr>
          <p:cNvPr id="7" name="Slide Number Placeholder 6"/>
          <p:cNvSpPr>
            <a:spLocks noGrp="1"/>
          </p:cNvSpPr>
          <p:nvPr>
            <p:ph type="sldNum" sz="quarter" idx="12"/>
          </p:nvPr>
        </p:nvSpPr>
        <p:spPr/>
        <p:txBody>
          <a:bodyPr/>
          <a:lstStyle/>
          <a:p>
            <a:fld id="{779C6844-45D7-4E6B-8099-295CDC6B9A99}" type="slidenum">
              <a:rPr lang="en-PH" smtClean="0"/>
              <a:pPr/>
              <a:t>‹#›</a:t>
            </a:fld>
            <a:endParaRPr lang="en-PH"/>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A1659EA-09A7-4AEB-8F6C-453CBF19856A}" type="datetimeFigureOut">
              <a:rPr lang="en-PH" smtClean="0"/>
              <a:pPr/>
              <a:t>3/27/2012</a:t>
            </a:fld>
            <a:endParaRPr lang="en-PH"/>
          </a:p>
        </p:txBody>
      </p:sp>
      <p:sp>
        <p:nvSpPr>
          <p:cNvPr id="8" name="Footer Placeholder 7"/>
          <p:cNvSpPr>
            <a:spLocks noGrp="1"/>
          </p:cNvSpPr>
          <p:nvPr>
            <p:ph type="ftr" sz="quarter" idx="11"/>
          </p:nvPr>
        </p:nvSpPr>
        <p:spPr/>
        <p:txBody>
          <a:bodyPr/>
          <a:lstStyle/>
          <a:p>
            <a:endParaRPr lang="en-PH"/>
          </a:p>
        </p:txBody>
      </p:sp>
      <p:sp>
        <p:nvSpPr>
          <p:cNvPr id="9" name="Slide Number Placeholder 8"/>
          <p:cNvSpPr>
            <a:spLocks noGrp="1"/>
          </p:cNvSpPr>
          <p:nvPr>
            <p:ph type="sldNum" sz="quarter" idx="12"/>
          </p:nvPr>
        </p:nvSpPr>
        <p:spPr/>
        <p:txBody>
          <a:bodyPr/>
          <a:lstStyle/>
          <a:p>
            <a:fld id="{779C6844-45D7-4E6B-8099-295CDC6B9A99}" type="slidenum">
              <a:rPr lang="en-PH" smtClean="0"/>
              <a:pPr/>
              <a:t>‹#›</a:t>
            </a:fld>
            <a:endParaRPr lang="en-PH"/>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A1659EA-09A7-4AEB-8F6C-453CBF19856A}" type="datetimeFigureOut">
              <a:rPr lang="en-PH" smtClean="0"/>
              <a:pPr/>
              <a:t>3/27/2012</a:t>
            </a:fld>
            <a:endParaRPr lang="en-PH"/>
          </a:p>
        </p:txBody>
      </p:sp>
      <p:sp>
        <p:nvSpPr>
          <p:cNvPr id="4" name="Footer Placeholder 3"/>
          <p:cNvSpPr>
            <a:spLocks noGrp="1"/>
          </p:cNvSpPr>
          <p:nvPr>
            <p:ph type="ftr" sz="quarter" idx="11"/>
          </p:nvPr>
        </p:nvSpPr>
        <p:spPr/>
        <p:txBody>
          <a:bodyPr/>
          <a:lstStyle/>
          <a:p>
            <a:endParaRPr lang="en-PH"/>
          </a:p>
        </p:txBody>
      </p:sp>
      <p:sp>
        <p:nvSpPr>
          <p:cNvPr id="5" name="Slide Number Placeholder 4"/>
          <p:cNvSpPr>
            <a:spLocks noGrp="1"/>
          </p:cNvSpPr>
          <p:nvPr>
            <p:ph type="sldNum" sz="quarter" idx="12"/>
          </p:nvPr>
        </p:nvSpPr>
        <p:spPr/>
        <p:txBody>
          <a:bodyPr/>
          <a:lstStyle/>
          <a:p>
            <a:fld id="{779C6844-45D7-4E6B-8099-295CDC6B9A99}" type="slidenum">
              <a:rPr lang="en-PH" smtClean="0"/>
              <a:pPr/>
              <a:t>‹#›</a:t>
            </a:fld>
            <a:endParaRPr lang="en-PH"/>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A1659EA-09A7-4AEB-8F6C-453CBF19856A}" type="datetimeFigureOut">
              <a:rPr lang="en-PH" smtClean="0"/>
              <a:pPr/>
              <a:t>3/27/2012</a:t>
            </a:fld>
            <a:endParaRPr lang="en-PH"/>
          </a:p>
        </p:txBody>
      </p:sp>
      <p:sp>
        <p:nvSpPr>
          <p:cNvPr id="3" name="Footer Placeholder 2"/>
          <p:cNvSpPr>
            <a:spLocks noGrp="1"/>
          </p:cNvSpPr>
          <p:nvPr>
            <p:ph type="ftr" sz="quarter" idx="11"/>
          </p:nvPr>
        </p:nvSpPr>
        <p:spPr/>
        <p:txBody>
          <a:bodyPr/>
          <a:lstStyle/>
          <a:p>
            <a:endParaRPr lang="en-PH"/>
          </a:p>
        </p:txBody>
      </p:sp>
      <p:sp>
        <p:nvSpPr>
          <p:cNvPr id="4" name="Slide Number Placeholder 3"/>
          <p:cNvSpPr>
            <a:spLocks noGrp="1"/>
          </p:cNvSpPr>
          <p:nvPr>
            <p:ph type="sldNum" sz="quarter" idx="12"/>
          </p:nvPr>
        </p:nvSpPr>
        <p:spPr/>
        <p:txBody>
          <a:bodyPr/>
          <a:lstStyle/>
          <a:p>
            <a:fld id="{779C6844-45D7-4E6B-8099-295CDC6B9A99}" type="slidenum">
              <a:rPr lang="en-PH" smtClean="0"/>
              <a:pPr/>
              <a:t>‹#›</a:t>
            </a:fld>
            <a:endParaRPr lang="en-PH"/>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n-US" smtClean="0"/>
              <a:t>Click to edit Master title style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A1659EA-09A7-4AEB-8F6C-453CBF19856A}" type="datetimeFigureOut">
              <a:rPr lang="en-PH" smtClean="0"/>
              <a:pPr/>
              <a:t>3/27/2012</a:t>
            </a:fld>
            <a:endParaRPr lang="en-PH"/>
          </a:p>
        </p:txBody>
      </p:sp>
      <p:sp>
        <p:nvSpPr>
          <p:cNvPr id="6" name="Footer Placeholder 5"/>
          <p:cNvSpPr>
            <a:spLocks noGrp="1"/>
          </p:cNvSpPr>
          <p:nvPr>
            <p:ph type="ftr" sz="quarter" idx="11"/>
          </p:nvPr>
        </p:nvSpPr>
        <p:spPr/>
        <p:txBody>
          <a:bodyPr/>
          <a:lstStyle/>
          <a:p>
            <a:endParaRPr lang="en-PH"/>
          </a:p>
        </p:txBody>
      </p:sp>
      <p:sp>
        <p:nvSpPr>
          <p:cNvPr id="7" name="Slide Number Placeholder 6"/>
          <p:cNvSpPr>
            <a:spLocks noGrp="1"/>
          </p:cNvSpPr>
          <p:nvPr>
            <p:ph type="sldNum" sz="quarter" idx="12"/>
          </p:nvPr>
        </p:nvSpPr>
        <p:spPr/>
        <p:txBody>
          <a:bodyPr/>
          <a:lstStyle/>
          <a:p>
            <a:fld id="{779C6844-45D7-4E6B-8099-295CDC6B9A99}" type="slidenum">
              <a:rPr lang="en-PH" smtClean="0"/>
              <a:pPr/>
              <a:t>‹#›</a:t>
            </a:fld>
            <a:endParaRPr lang="en-PH"/>
          </a:p>
        </p:txBody>
      </p:sp>
      <p:sp>
        <p:nvSpPr>
          <p:cNvPr id="9" name="Content Placeholder 8"/>
          <p:cNvSpPr>
            <a:spLocks noGrp="1"/>
          </p:cNvSpPr>
          <p:nvPr>
            <p:ph sz="quarter" idx="13"/>
          </p:nvPr>
        </p:nvSpPr>
        <p:spPr>
          <a:xfrm>
            <a:off x="304800" y="381000"/>
            <a:ext cx="7772400" cy="494284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7"/>
          <p:cNvSpPr>
            <a:spLocks noGrp="1"/>
          </p:cNvSpPr>
          <p:nvPr>
            <p:ph type="dt" sz="half" idx="10"/>
          </p:nvPr>
        </p:nvSpPr>
        <p:spPr/>
        <p:txBody>
          <a:bodyPr/>
          <a:lstStyle/>
          <a:p>
            <a:fld id="{2A1659EA-09A7-4AEB-8F6C-453CBF19856A}" type="datetimeFigureOut">
              <a:rPr lang="en-PH" smtClean="0"/>
              <a:pPr/>
              <a:t>3/27/2012</a:t>
            </a:fld>
            <a:endParaRPr lang="en-PH"/>
          </a:p>
        </p:txBody>
      </p:sp>
      <p:sp>
        <p:nvSpPr>
          <p:cNvPr id="9" name="Slide Number Placeholder 8"/>
          <p:cNvSpPr>
            <a:spLocks noGrp="1"/>
          </p:cNvSpPr>
          <p:nvPr>
            <p:ph type="sldNum" sz="quarter" idx="11"/>
          </p:nvPr>
        </p:nvSpPr>
        <p:spPr/>
        <p:txBody>
          <a:bodyPr/>
          <a:lstStyle/>
          <a:p>
            <a:fld id="{779C6844-45D7-4E6B-8099-295CDC6B9A99}" type="slidenum">
              <a:rPr lang="en-PH" smtClean="0"/>
              <a:pPr/>
              <a:t>‹#›</a:t>
            </a:fld>
            <a:endParaRPr lang="en-PH"/>
          </a:p>
        </p:txBody>
      </p:sp>
      <p:sp>
        <p:nvSpPr>
          <p:cNvPr id="10" name="Footer Placeholder 9"/>
          <p:cNvSpPr>
            <a:spLocks noGrp="1"/>
          </p:cNvSpPr>
          <p:nvPr>
            <p:ph type="ftr" sz="quarter" idx="12"/>
          </p:nvPr>
        </p:nvSpPr>
        <p:spPr/>
        <p:txBody>
          <a:bodyPr/>
          <a:lstStyle/>
          <a:p>
            <a:endParaRPr lang="en-PH"/>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779C6844-45D7-4E6B-8099-295CDC6B9A99}" type="slidenum">
              <a:rPr lang="en-PH" smtClean="0"/>
              <a:pPr/>
              <a:t>‹#›</a:t>
            </a:fld>
            <a:endParaRPr lang="en-PH"/>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endParaRPr lang="en-PH"/>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2A1659EA-09A7-4AEB-8F6C-453CBF19856A}" type="datetimeFigureOut">
              <a:rPr lang="en-PH" smtClean="0"/>
              <a:pPr/>
              <a:t>3/27/2012</a:t>
            </a:fld>
            <a:endParaRPr lang="en-PH"/>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l" defTabSz="914400" rtl="0"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l" defTabSz="914400" rtl="0"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l" defTabSz="914400" rtl="0"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l" defTabSz="914400" rtl="0"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l" defTabSz="914400" rtl="0"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l" defTabSz="914400" rtl="0"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l" defTabSz="914400" rtl="0"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l" defTabSz="914400" rtl="0"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62000" y="1447800"/>
            <a:ext cx="7772400" cy="1470025"/>
          </a:xfrm>
        </p:spPr>
        <p:txBody>
          <a:bodyPr>
            <a:noAutofit/>
          </a:bodyPr>
          <a:lstStyle/>
          <a:p>
            <a:r>
              <a:rPr lang="en-PH" sz="12500" b="1" dirty="0" smtClean="0">
                <a:latin typeface="Airmole Stripe" pitchFamily="2" charset="0"/>
              </a:rPr>
              <a:t>Education</a:t>
            </a:r>
            <a:endParaRPr lang="en-PH" sz="12500" b="1" dirty="0">
              <a:latin typeface="Airmole Stripe" pitchFamily="2" charset="0"/>
            </a:endParaRPr>
          </a:p>
        </p:txBody>
      </p:sp>
      <p:sp>
        <p:nvSpPr>
          <p:cNvPr id="4" name="Subtitle 3"/>
          <p:cNvSpPr>
            <a:spLocks noGrp="1"/>
          </p:cNvSpPr>
          <p:nvPr>
            <p:ph type="subTitle" idx="1"/>
          </p:nvPr>
        </p:nvSpPr>
        <p:spPr>
          <a:xfrm>
            <a:off x="797257" y="3429000"/>
            <a:ext cx="6461760" cy="1066800"/>
          </a:xfrm>
        </p:spPr>
        <p:txBody>
          <a:bodyPr>
            <a:normAutofit/>
          </a:bodyPr>
          <a:lstStyle/>
          <a:p>
            <a:pPr algn="ctr"/>
            <a:r>
              <a:rPr lang="en-PH" sz="2800" b="1" dirty="0" smtClean="0">
                <a:solidFill>
                  <a:schemeClr val="tx1"/>
                </a:solidFill>
              </a:rPr>
              <a:t>-is teaching people about various subjects usually in school</a:t>
            </a:r>
            <a:endParaRPr lang="en-PH" sz="2800" b="1" dirty="0">
              <a:solidFill>
                <a:schemeClr val="tx1"/>
              </a:solidFill>
            </a:endParaRPr>
          </a:p>
        </p:txBody>
      </p:sp>
      <p:sp>
        <p:nvSpPr>
          <p:cNvPr id="5" name="TextBox 4"/>
          <p:cNvSpPr txBox="1"/>
          <p:nvPr/>
        </p:nvSpPr>
        <p:spPr>
          <a:xfrm>
            <a:off x="762000" y="4761636"/>
            <a:ext cx="6248400" cy="584775"/>
          </a:xfrm>
          <a:prstGeom prst="rect">
            <a:avLst/>
          </a:prstGeom>
          <a:noFill/>
        </p:spPr>
        <p:txBody>
          <a:bodyPr wrap="square" rtlCol="0">
            <a:spAutoFit/>
          </a:bodyPr>
          <a:lstStyle/>
          <a:p>
            <a:r>
              <a:rPr lang="en-PH" sz="3200" b="1" dirty="0" smtClean="0">
                <a:solidFill>
                  <a:srgbClr val="C00000"/>
                </a:solidFill>
                <a:latin typeface="Arabic Typesetting" pitchFamily="66" charset="-78"/>
                <a:cs typeface="Arabic Typesetting" pitchFamily="66" charset="-78"/>
              </a:rPr>
              <a:t>BASIC PURPOSE</a:t>
            </a:r>
            <a:r>
              <a:rPr lang="en-PH" dirty="0" smtClean="0">
                <a:solidFill>
                  <a:srgbClr val="C00000"/>
                </a:solidFill>
              </a:rPr>
              <a:t>:</a:t>
            </a:r>
            <a:endParaRPr lang="en-PH" dirty="0">
              <a:solidFill>
                <a:srgbClr val="C00000"/>
              </a:solidFill>
            </a:endParaRPr>
          </a:p>
        </p:txBody>
      </p:sp>
      <p:sp>
        <p:nvSpPr>
          <p:cNvPr id="6" name="TextBox 5"/>
          <p:cNvSpPr txBox="1"/>
          <p:nvPr/>
        </p:nvSpPr>
        <p:spPr>
          <a:xfrm>
            <a:off x="1066800" y="5346412"/>
            <a:ext cx="6324600" cy="584775"/>
          </a:xfrm>
          <a:prstGeom prst="rect">
            <a:avLst/>
          </a:prstGeom>
          <a:noFill/>
        </p:spPr>
        <p:txBody>
          <a:bodyPr wrap="square" rtlCol="0">
            <a:spAutoFit/>
          </a:bodyPr>
          <a:lstStyle/>
          <a:p>
            <a:pPr algn="ctr"/>
            <a:r>
              <a:rPr lang="en-PH" sz="3200" u="sng" dirty="0" smtClean="0">
                <a:latin typeface="Algerian" pitchFamily="82" charset="0"/>
              </a:rPr>
              <a:t>TRANSMISSION OF KNOWLEDGE</a:t>
            </a:r>
            <a:r>
              <a:rPr lang="en-PH" sz="3200" dirty="0" smtClean="0">
                <a:latin typeface="Algerian" pitchFamily="82" charset="0"/>
              </a:rPr>
              <a:t>.</a:t>
            </a:r>
            <a:endParaRPr lang="en-PH" sz="3200" dirty="0">
              <a:latin typeface="Algerian" pitchFamily="82" charset="0"/>
            </a:endParaRPr>
          </a:p>
        </p:txBody>
      </p:sp>
    </p:spTree>
    <p:extLst>
      <p:ext uri="{BB962C8B-B14F-4D97-AF65-F5344CB8AC3E}">
        <p14:creationId xmlns:p14="http://schemas.microsoft.com/office/powerpoint/2010/main" xmlns="" val="3217634777"/>
      </p:ext>
    </p:extLst>
  </p:cSld>
  <p:clrMapOvr>
    <a:masterClrMapping/>
  </p:clrMapOvr>
  <p:transition spd="slow">
    <p:wheel spokes="1"/>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533400" y="457200"/>
            <a:ext cx="7543800" cy="4721292"/>
          </a:xfrm>
          <a:prstGeom prst="rect">
            <a:avLst/>
          </a:prstGeom>
        </p:spPr>
        <p:txBody>
          <a:bodyPr wrap="square">
            <a:spAutoFit/>
          </a:bodyPr>
          <a:lstStyle/>
          <a:p>
            <a:pPr marL="342900" lvl="0" indent="-228600">
              <a:spcBef>
                <a:spcPct val="20000"/>
              </a:spcBef>
              <a:buClr>
                <a:srgbClr val="0F6FC6"/>
              </a:buClr>
              <a:buFont typeface="Arial" pitchFamily="34" charset="0"/>
              <a:buChar char="•"/>
            </a:pPr>
            <a:r>
              <a:rPr lang="en-PH" sz="4000" b="1" u="sng" dirty="0" smtClean="0">
                <a:solidFill>
                  <a:prstClr val="black"/>
                </a:solidFill>
                <a:latin typeface="Arabic Typesetting" pitchFamily="66" charset="-78"/>
                <a:cs typeface="Arabic Typesetting" pitchFamily="66" charset="-78"/>
              </a:rPr>
              <a:t>Community and Society Level:</a:t>
            </a:r>
          </a:p>
          <a:p>
            <a:pPr marL="114300" lvl="0" algn="ctr">
              <a:spcBef>
                <a:spcPct val="20000"/>
              </a:spcBef>
              <a:buClr>
                <a:srgbClr val="0F6FC6"/>
              </a:buClr>
            </a:pPr>
            <a:r>
              <a:rPr lang="en-PH" sz="2400" dirty="0" smtClean="0">
                <a:solidFill>
                  <a:prstClr val="black"/>
                </a:solidFill>
                <a:latin typeface="Times New Roman" pitchFamily="18" charset="0"/>
                <a:cs typeface="Times New Roman" pitchFamily="18" charset="0"/>
              </a:rPr>
              <a:t>According to the perspective of functionalism, schools serve the social needs or functions of the local community, support social </a:t>
            </a:r>
            <a:r>
              <a:rPr lang="en-PH" sz="2400" dirty="0" smtClean="0">
                <a:solidFill>
                  <a:prstClr val="black"/>
                </a:solidFill>
                <a:latin typeface="Times New Roman" pitchFamily="18" charset="0"/>
                <a:cs typeface="Times New Roman" pitchFamily="18" charset="0"/>
              </a:rPr>
              <a:t>integration </a:t>
            </a:r>
            <a:r>
              <a:rPr lang="en-PH" sz="2400" dirty="0" smtClean="0">
                <a:solidFill>
                  <a:prstClr val="black"/>
                </a:solidFill>
                <a:latin typeface="Times New Roman" pitchFamily="18" charset="0"/>
                <a:cs typeface="Times New Roman" pitchFamily="18" charset="0"/>
              </a:rPr>
              <a:t>of multiple and diverse constituencies of society, facilitate the social mobility within the existing social class structure, reinforce social equality of the people of different backgrounds, select and allocate competent people to appropriate roles and positions, and contribute to social change and development in the long run(Cheng, 1991).</a:t>
            </a:r>
            <a:endParaRPr lang="en-PH" sz="2400" dirty="0">
              <a:solidFill>
                <a:prstClr val="black"/>
              </a:solidFill>
              <a:latin typeface="Times New Roman" pitchFamily="18" charset="0"/>
              <a:cs typeface="Times New Roman" pitchFamily="18" charset="0"/>
            </a:endParaRPr>
          </a:p>
        </p:txBody>
      </p:sp>
    </p:spTree>
    <p:extLst>
      <p:ext uri="{BB962C8B-B14F-4D97-AF65-F5344CB8AC3E}">
        <p14:creationId xmlns:p14="http://schemas.microsoft.com/office/powerpoint/2010/main" xmlns="" val="299579325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PH" sz="4800" dirty="0" smtClean="0">
                <a:latin typeface="Eras Bold ITC" pitchFamily="34" charset="0"/>
              </a:rPr>
              <a:t>Political</a:t>
            </a:r>
            <a:r>
              <a:rPr lang="en-PH" dirty="0" smtClean="0"/>
              <a:t> </a:t>
            </a:r>
            <a:r>
              <a:rPr lang="en-PH" sz="4000" dirty="0" smtClean="0"/>
              <a:t>Functions</a:t>
            </a:r>
            <a:endParaRPr lang="en-PH" sz="4000" dirty="0"/>
          </a:p>
        </p:txBody>
      </p:sp>
      <p:sp>
        <p:nvSpPr>
          <p:cNvPr id="3" name="Content Placeholder 2"/>
          <p:cNvSpPr>
            <a:spLocks noGrp="1"/>
          </p:cNvSpPr>
          <p:nvPr>
            <p:ph sz="half" idx="1"/>
          </p:nvPr>
        </p:nvSpPr>
        <p:spPr>
          <a:xfrm>
            <a:off x="457200" y="2133600"/>
            <a:ext cx="7086600" cy="1600200"/>
          </a:xfrm>
        </p:spPr>
        <p:txBody>
          <a:bodyPr>
            <a:normAutofit fontScale="32500" lnSpcReduction="20000"/>
          </a:bodyPr>
          <a:lstStyle/>
          <a:p>
            <a:r>
              <a:rPr lang="en-PH" sz="10000" b="1" u="sng" dirty="0" smtClean="0">
                <a:latin typeface="Arabic Typesetting" pitchFamily="66" charset="-78"/>
                <a:cs typeface="Arabic Typesetting" pitchFamily="66" charset="-78"/>
              </a:rPr>
              <a:t>Individual Level</a:t>
            </a:r>
          </a:p>
          <a:p>
            <a:pPr marL="114300" indent="0" algn="ctr">
              <a:buNone/>
            </a:pPr>
            <a:r>
              <a:rPr lang="en-PH" sz="5000" dirty="0" smtClean="0">
                <a:latin typeface="Times New Roman" pitchFamily="18" charset="0"/>
                <a:cs typeface="Times New Roman" pitchFamily="18" charset="0"/>
              </a:rPr>
              <a:t>Schools help students to develop positive civic attitudes and skills to exercise the rights and responsibilities of citizenship.</a:t>
            </a:r>
            <a:endParaRPr lang="en-PH" sz="5000" dirty="0">
              <a:latin typeface="Times New Roman" pitchFamily="18" charset="0"/>
              <a:cs typeface="Times New Roman" pitchFamily="18" charset="0"/>
            </a:endParaRPr>
          </a:p>
        </p:txBody>
      </p:sp>
      <p:sp>
        <p:nvSpPr>
          <p:cNvPr id="4" name="Content Placeholder 3"/>
          <p:cNvSpPr>
            <a:spLocks noGrp="1"/>
          </p:cNvSpPr>
          <p:nvPr>
            <p:ph sz="half" idx="2"/>
          </p:nvPr>
        </p:nvSpPr>
        <p:spPr>
          <a:xfrm>
            <a:off x="228600" y="3124200"/>
            <a:ext cx="8077200" cy="1371600"/>
          </a:xfrm>
        </p:spPr>
        <p:txBody>
          <a:bodyPr>
            <a:normAutofit fontScale="32500" lnSpcReduction="20000"/>
          </a:bodyPr>
          <a:lstStyle/>
          <a:p>
            <a:r>
              <a:rPr lang="en-PH" sz="10000" b="1" u="sng" dirty="0" smtClean="0">
                <a:latin typeface="Arabic Typesetting" pitchFamily="66" charset="-78"/>
                <a:cs typeface="Arabic Typesetting" pitchFamily="66" charset="-78"/>
              </a:rPr>
              <a:t>International Level:</a:t>
            </a:r>
          </a:p>
          <a:p>
            <a:pPr marL="114300" indent="0">
              <a:buNone/>
            </a:pPr>
            <a:r>
              <a:rPr lang="en-PH" sz="5500" dirty="0" smtClean="0">
                <a:latin typeface="Times New Roman" pitchFamily="18" charset="0"/>
                <a:cs typeface="Times New Roman" pitchFamily="18" charset="0"/>
              </a:rPr>
              <a:t>Schools act as a place for systematically socializing students into a set of political norms, values and beliefs or for critically discussing and reflecting on existing political events.</a:t>
            </a:r>
            <a:endParaRPr lang="en-PH" sz="5500" dirty="0">
              <a:latin typeface="Times New Roman" pitchFamily="18" charset="0"/>
              <a:cs typeface="Times New Roman" pitchFamily="18" charset="0"/>
            </a:endParaRPr>
          </a:p>
        </p:txBody>
      </p:sp>
      <p:sp>
        <p:nvSpPr>
          <p:cNvPr id="5" name="TextBox 4"/>
          <p:cNvSpPr txBox="1"/>
          <p:nvPr/>
        </p:nvSpPr>
        <p:spPr>
          <a:xfrm>
            <a:off x="685800" y="1219200"/>
            <a:ext cx="7162800" cy="707886"/>
          </a:xfrm>
          <a:prstGeom prst="rect">
            <a:avLst/>
          </a:prstGeom>
          <a:noFill/>
        </p:spPr>
        <p:txBody>
          <a:bodyPr wrap="square" rtlCol="0">
            <a:spAutoFit/>
          </a:bodyPr>
          <a:lstStyle/>
          <a:p>
            <a:pPr algn="ctr"/>
            <a:r>
              <a:rPr lang="en-PH" dirty="0" smtClean="0"/>
              <a:t>- </a:t>
            </a:r>
            <a:r>
              <a:rPr lang="en-PH" sz="2000" b="1" dirty="0" smtClean="0">
                <a:latin typeface="Bradley Hand ITC" pitchFamily="66" charset="0"/>
              </a:rPr>
              <a:t>Refer to the contribution of schools to the political development at different levels of society.</a:t>
            </a:r>
            <a:endParaRPr lang="en-PH" sz="2000" b="1" dirty="0">
              <a:latin typeface="Bradley Hand ITC" pitchFamily="66" charset="0"/>
            </a:endParaRPr>
          </a:p>
        </p:txBody>
      </p:sp>
      <p:sp>
        <p:nvSpPr>
          <p:cNvPr id="6" name="Rectangle 5"/>
          <p:cNvSpPr/>
          <p:nvPr/>
        </p:nvSpPr>
        <p:spPr>
          <a:xfrm>
            <a:off x="0" y="4495800"/>
            <a:ext cx="8458200" cy="1763560"/>
          </a:xfrm>
          <a:prstGeom prst="rect">
            <a:avLst/>
          </a:prstGeom>
        </p:spPr>
        <p:txBody>
          <a:bodyPr wrap="square">
            <a:spAutoFit/>
          </a:bodyPr>
          <a:lstStyle/>
          <a:p>
            <a:pPr marL="342900" lvl="0" indent="-228600">
              <a:spcBef>
                <a:spcPct val="20000"/>
              </a:spcBef>
              <a:buClr>
                <a:srgbClr val="0F6FC6"/>
              </a:buClr>
              <a:buFont typeface="Arial" pitchFamily="34" charset="0"/>
              <a:buChar char="•"/>
            </a:pPr>
            <a:r>
              <a:rPr lang="en-PH" sz="3300" b="1" u="sng" dirty="0" smtClean="0">
                <a:solidFill>
                  <a:prstClr val="black"/>
                </a:solidFill>
                <a:latin typeface="Arabic Typesetting" pitchFamily="66" charset="-78"/>
                <a:cs typeface="Arabic Typesetting" pitchFamily="66" charset="-78"/>
              </a:rPr>
              <a:t>Community and Society Level</a:t>
            </a:r>
          </a:p>
          <a:p>
            <a:pPr marL="114300" lvl="0" algn="ctr">
              <a:spcBef>
                <a:spcPct val="20000"/>
              </a:spcBef>
              <a:buClr>
                <a:srgbClr val="0F6FC6"/>
              </a:buClr>
            </a:pPr>
            <a:r>
              <a:rPr lang="en-PH" dirty="0" smtClean="0">
                <a:solidFill>
                  <a:prstClr val="black"/>
                </a:solidFill>
                <a:latin typeface="Times New Roman" pitchFamily="18" charset="0"/>
                <a:cs typeface="Times New Roman" pitchFamily="18" charset="0"/>
              </a:rPr>
              <a:t>School plays an important role to serve the political needs of the local community, maintain the stability of the political structure, promote awareness and movement of democracy and facilitate the planned political development and changes (Thomas, 1983).</a:t>
            </a:r>
            <a:endParaRPr lang="en-PH" dirty="0">
              <a:solidFill>
                <a:prstClr val="black"/>
              </a:solidFill>
              <a:latin typeface="Times New Roman" pitchFamily="18" charset="0"/>
              <a:cs typeface="Times New Roman" pitchFamily="18" charset="0"/>
            </a:endParaRPr>
          </a:p>
        </p:txBody>
      </p:sp>
    </p:spTree>
    <p:extLst>
      <p:ext uri="{BB962C8B-B14F-4D97-AF65-F5344CB8AC3E}">
        <p14:creationId xmlns:p14="http://schemas.microsoft.com/office/powerpoint/2010/main" xmlns="" val="188428177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PH" dirty="0" smtClean="0"/>
              <a:t>Cultural Functions</a:t>
            </a:r>
            <a:endParaRPr lang="en-PH" dirty="0"/>
          </a:p>
        </p:txBody>
      </p:sp>
      <p:sp>
        <p:nvSpPr>
          <p:cNvPr id="3" name="Content Placeholder 2"/>
          <p:cNvSpPr>
            <a:spLocks noGrp="1"/>
          </p:cNvSpPr>
          <p:nvPr>
            <p:ph sz="half" idx="1"/>
          </p:nvPr>
        </p:nvSpPr>
        <p:spPr>
          <a:xfrm>
            <a:off x="749300" y="3619619"/>
            <a:ext cx="7023100" cy="1333381"/>
          </a:xfrm>
        </p:spPr>
        <p:txBody>
          <a:bodyPr>
            <a:noAutofit/>
          </a:bodyPr>
          <a:lstStyle/>
          <a:p>
            <a:pPr marL="114300" indent="0" algn="ctr">
              <a:buNone/>
            </a:pPr>
            <a:r>
              <a:rPr lang="en-PH" sz="2000" b="1" dirty="0" smtClean="0">
                <a:latin typeface="Bradley Hand ITC" pitchFamily="66" charset="0"/>
              </a:rPr>
              <a:t>- Refer to the contribution of schools to the development and maintenance of education at the different levels of society.</a:t>
            </a:r>
            <a:endParaRPr lang="en-PH" sz="2000" b="1" dirty="0">
              <a:latin typeface="Bradley Hand ITC" pitchFamily="66" charset="0"/>
            </a:endParaRPr>
          </a:p>
        </p:txBody>
      </p:sp>
      <p:sp>
        <p:nvSpPr>
          <p:cNvPr id="4" name="Content Placeholder 3"/>
          <p:cNvSpPr>
            <a:spLocks noGrp="1"/>
          </p:cNvSpPr>
          <p:nvPr>
            <p:ph sz="half" idx="2"/>
          </p:nvPr>
        </p:nvSpPr>
        <p:spPr>
          <a:xfrm>
            <a:off x="7315200" y="5181600"/>
            <a:ext cx="3657600" cy="3002280"/>
          </a:xfrm>
        </p:spPr>
        <p:txBody>
          <a:bodyPr>
            <a:normAutofit/>
          </a:bodyPr>
          <a:lstStyle/>
          <a:p>
            <a:endParaRPr lang="en-PH" dirty="0"/>
          </a:p>
        </p:txBody>
      </p:sp>
      <p:sp>
        <p:nvSpPr>
          <p:cNvPr id="5" name="TextBox 4"/>
          <p:cNvSpPr txBox="1"/>
          <p:nvPr/>
        </p:nvSpPr>
        <p:spPr>
          <a:xfrm>
            <a:off x="1219200" y="1371600"/>
            <a:ext cx="6324600" cy="1015663"/>
          </a:xfrm>
          <a:prstGeom prst="rect">
            <a:avLst/>
          </a:prstGeom>
          <a:noFill/>
        </p:spPr>
        <p:txBody>
          <a:bodyPr wrap="square" rtlCol="0">
            <a:spAutoFit/>
          </a:bodyPr>
          <a:lstStyle/>
          <a:p>
            <a:pPr algn="ctr"/>
            <a:r>
              <a:rPr lang="en-PH" sz="2000" b="1" dirty="0" smtClean="0">
                <a:latin typeface="Bradley Hand ITC" pitchFamily="66" charset="0"/>
              </a:rPr>
              <a:t>- Refer to the contribution of schools to the cultural transmission and development at different levels of society.</a:t>
            </a:r>
            <a:endParaRPr lang="en-PH" sz="2000" b="1" dirty="0">
              <a:latin typeface="Bradley Hand ITC" pitchFamily="66" charset="0"/>
            </a:endParaRPr>
          </a:p>
        </p:txBody>
      </p:sp>
      <p:sp>
        <p:nvSpPr>
          <p:cNvPr id="6" name="Rectangle 5"/>
          <p:cNvSpPr/>
          <p:nvPr/>
        </p:nvSpPr>
        <p:spPr>
          <a:xfrm>
            <a:off x="609600" y="2819400"/>
            <a:ext cx="5092741" cy="800219"/>
          </a:xfrm>
          <a:prstGeom prst="rect">
            <a:avLst/>
          </a:prstGeom>
        </p:spPr>
        <p:txBody>
          <a:bodyPr wrap="none">
            <a:spAutoFit/>
          </a:bodyPr>
          <a:lstStyle/>
          <a:p>
            <a:r>
              <a:rPr lang="en-PH" sz="4600" spc="-100" dirty="0" smtClean="0">
                <a:solidFill>
                  <a:srgbClr val="04617B"/>
                </a:solidFill>
                <a:latin typeface="Cambria"/>
                <a:ea typeface="+mj-ea"/>
                <a:cs typeface="+mj-cs"/>
              </a:rPr>
              <a:t>Education </a:t>
            </a:r>
            <a:r>
              <a:rPr lang="en-PH" sz="4600" spc="-100" dirty="0">
                <a:solidFill>
                  <a:srgbClr val="04617B"/>
                </a:solidFill>
                <a:latin typeface="Cambria"/>
                <a:ea typeface="+mj-ea"/>
                <a:cs typeface="+mj-cs"/>
              </a:rPr>
              <a:t>Functions</a:t>
            </a:r>
            <a:endParaRPr lang="en-PH" dirty="0"/>
          </a:p>
        </p:txBody>
      </p:sp>
    </p:spTree>
    <p:extLst>
      <p:ext uri="{BB962C8B-B14F-4D97-AF65-F5344CB8AC3E}">
        <p14:creationId xmlns:p14="http://schemas.microsoft.com/office/powerpoint/2010/main" xmlns="" val="55921505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PH" b="1" dirty="0" smtClean="0"/>
              <a:t>Six Major Manifest Functions of Education</a:t>
            </a:r>
            <a:endParaRPr lang="en-PH" b="1" dirty="0"/>
          </a:p>
        </p:txBody>
      </p:sp>
      <p:sp>
        <p:nvSpPr>
          <p:cNvPr id="3" name="Content Placeholder 2"/>
          <p:cNvSpPr>
            <a:spLocks noGrp="1"/>
          </p:cNvSpPr>
          <p:nvPr>
            <p:ph idx="1"/>
          </p:nvPr>
        </p:nvSpPr>
        <p:spPr/>
        <p:txBody>
          <a:bodyPr>
            <a:normAutofit fontScale="92500" lnSpcReduction="10000"/>
          </a:bodyPr>
          <a:lstStyle/>
          <a:p>
            <a:r>
              <a:rPr lang="en-PH" sz="4400" b="1" dirty="0" smtClean="0">
                <a:latin typeface="Arabic Typesetting" pitchFamily="66" charset="-78"/>
                <a:cs typeface="Arabic Typesetting" pitchFamily="66" charset="-78"/>
              </a:rPr>
              <a:t>Socialization</a:t>
            </a:r>
          </a:p>
          <a:p>
            <a:r>
              <a:rPr lang="en-PH" sz="4400" b="1" dirty="0" smtClean="0">
                <a:latin typeface="Arabic Typesetting" pitchFamily="66" charset="-78"/>
                <a:cs typeface="Arabic Typesetting" pitchFamily="66" charset="-78"/>
              </a:rPr>
              <a:t>Social Control</a:t>
            </a:r>
          </a:p>
          <a:p>
            <a:r>
              <a:rPr lang="en-PH" sz="4400" b="1" dirty="0" smtClean="0">
                <a:latin typeface="Arabic Typesetting" pitchFamily="66" charset="-78"/>
                <a:cs typeface="Arabic Typesetting" pitchFamily="66" charset="-78"/>
              </a:rPr>
              <a:t>Social Placement</a:t>
            </a:r>
          </a:p>
          <a:p>
            <a:r>
              <a:rPr lang="en-PH" sz="4400" b="1" dirty="0" smtClean="0">
                <a:latin typeface="Arabic Typesetting" pitchFamily="66" charset="-78"/>
                <a:cs typeface="Arabic Typesetting" pitchFamily="66" charset="-78"/>
              </a:rPr>
              <a:t>Transmitting Culture</a:t>
            </a:r>
          </a:p>
          <a:p>
            <a:r>
              <a:rPr lang="en-PH" sz="4400" b="1" dirty="0" smtClean="0">
                <a:latin typeface="Arabic Typesetting" pitchFamily="66" charset="-78"/>
                <a:cs typeface="Arabic Typesetting" pitchFamily="66" charset="-78"/>
              </a:rPr>
              <a:t>Promoting social and political integration</a:t>
            </a:r>
          </a:p>
          <a:p>
            <a:r>
              <a:rPr lang="en-PH" sz="4400" b="1" dirty="0" smtClean="0">
                <a:latin typeface="Arabic Typesetting" pitchFamily="66" charset="-78"/>
                <a:cs typeface="Arabic Typesetting" pitchFamily="66" charset="-78"/>
              </a:rPr>
              <a:t>Agent of change</a:t>
            </a:r>
            <a:endParaRPr lang="en-PH" sz="4400" b="1" dirty="0">
              <a:latin typeface="Arabic Typesetting" pitchFamily="66" charset="-78"/>
              <a:cs typeface="Arabic Typesetting" pitchFamily="66" charset="-78"/>
            </a:endParaRPr>
          </a:p>
        </p:txBody>
      </p:sp>
    </p:spTree>
    <p:extLst>
      <p:ext uri="{BB962C8B-B14F-4D97-AF65-F5344CB8AC3E}">
        <p14:creationId xmlns:p14="http://schemas.microsoft.com/office/powerpoint/2010/main" xmlns="" val="211871655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PH" b="1" u="sng" dirty="0" smtClean="0"/>
              <a:t>Latent Functions</a:t>
            </a:r>
            <a:endParaRPr lang="en-PH" b="1" u="sng" dirty="0"/>
          </a:p>
        </p:txBody>
      </p:sp>
      <p:sp>
        <p:nvSpPr>
          <p:cNvPr id="3" name="Content Placeholder 2"/>
          <p:cNvSpPr>
            <a:spLocks noGrp="1"/>
          </p:cNvSpPr>
          <p:nvPr>
            <p:ph idx="1"/>
          </p:nvPr>
        </p:nvSpPr>
        <p:spPr/>
        <p:txBody>
          <a:bodyPr/>
          <a:lstStyle/>
          <a:p>
            <a:r>
              <a:rPr lang="en-PH" sz="4000" b="1" dirty="0" smtClean="0">
                <a:latin typeface="Arabic Typesetting" pitchFamily="66" charset="-78"/>
                <a:cs typeface="Arabic Typesetting" pitchFamily="66" charset="-78"/>
              </a:rPr>
              <a:t>Restricting some activities</a:t>
            </a:r>
          </a:p>
          <a:p>
            <a:r>
              <a:rPr lang="en-PH" sz="4000" b="1" dirty="0" smtClean="0">
                <a:latin typeface="Arabic Typesetting" pitchFamily="66" charset="-78"/>
                <a:cs typeface="Arabic Typesetting" pitchFamily="66" charset="-78"/>
              </a:rPr>
              <a:t>Matchmaking and production of social networks.</a:t>
            </a:r>
          </a:p>
          <a:p>
            <a:r>
              <a:rPr lang="en-PH" sz="4000" b="1" dirty="0" smtClean="0">
                <a:latin typeface="Arabic Typesetting" pitchFamily="66" charset="-78"/>
                <a:cs typeface="Arabic Typesetting" pitchFamily="66" charset="-78"/>
              </a:rPr>
              <a:t>Creation of generation gap.</a:t>
            </a:r>
          </a:p>
          <a:p>
            <a:endParaRPr lang="en-PH" dirty="0"/>
          </a:p>
        </p:txBody>
      </p:sp>
    </p:spTree>
    <p:extLst>
      <p:ext uri="{BB962C8B-B14F-4D97-AF65-F5344CB8AC3E}">
        <p14:creationId xmlns:p14="http://schemas.microsoft.com/office/powerpoint/2010/main" xmlns="" val="194420969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620000" cy="1477962"/>
          </a:xfrm>
        </p:spPr>
        <p:txBody>
          <a:bodyPr/>
          <a:lstStyle/>
          <a:p>
            <a:pPr algn="ctr"/>
            <a:r>
              <a:rPr lang="en-PH" sz="4800" b="1" u="sng" dirty="0" smtClean="0"/>
              <a:t>Functions of Schools </a:t>
            </a:r>
            <a:r>
              <a:rPr lang="en-PH" sz="4800" b="1" dirty="0" smtClean="0"/>
              <a:t>(Calderon 1998)</a:t>
            </a:r>
            <a:endParaRPr lang="en-PH" sz="4800" b="1" dirty="0"/>
          </a:p>
        </p:txBody>
      </p:sp>
      <p:sp>
        <p:nvSpPr>
          <p:cNvPr id="3" name="Content Placeholder 2"/>
          <p:cNvSpPr>
            <a:spLocks noGrp="1"/>
          </p:cNvSpPr>
          <p:nvPr>
            <p:ph idx="1"/>
          </p:nvPr>
        </p:nvSpPr>
        <p:spPr>
          <a:xfrm>
            <a:off x="457200" y="1981200"/>
            <a:ext cx="7620000" cy="4419600"/>
          </a:xfrm>
        </p:spPr>
        <p:txBody>
          <a:bodyPr>
            <a:normAutofit/>
          </a:bodyPr>
          <a:lstStyle/>
          <a:p>
            <a:r>
              <a:rPr lang="en-PH" sz="4800" b="1" dirty="0" smtClean="0">
                <a:latin typeface="Arabic Typesetting" pitchFamily="66" charset="-78"/>
                <a:cs typeface="Arabic Typesetting" pitchFamily="66" charset="-78"/>
              </a:rPr>
              <a:t>Conservation Function</a:t>
            </a:r>
          </a:p>
          <a:p>
            <a:r>
              <a:rPr lang="en-PH" sz="4800" b="1" dirty="0" smtClean="0">
                <a:latin typeface="Arabic Typesetting" pitchFamily="66" charset="-78"/>
                <a:cs typeface="Arabic Typesetting" pitchFamily="66" charset="-78"/>
              </a:rPr>
              <a:t>Instructional Function</a:t>
            </a:r>
          </a:p>
          <a:p>
            <a:r>
              <a:rPr lang="en-PH" sz="4800" b="1" dirty="0" smtClean="0">
                <a:latin typeface="Arabic Typesetting" pitchFamily="66" charset="-78"/>
                <a:cs typeface="Arabic Typesetting" pitchFamily="66" charset="-78"/>
              </a:rPr>
              <a:t>Research Function</a:t>
            </a:r>
          </a:p>
          <a:p>
            <a:r>
              <a:rPr lang="en-PH" sz="4800" b="1" dirty="0" smtClean="0">
                <a:latin typeface="Arabic Typesetting" pitchFamily="66" charset="-78"/>
                <a:cs typeface="Arabic Typesetting" pitchFamily="66" charset="-78"/>
              </a:rPr>
              <a:t>Social Service Function</a:t>
            </a:r>
            <a:endParaRPr lang="en-PH" sz="4800" b="1" dirty="0">
              <a:latin typeface="Arabic Typesetting" pitchFamily="66" charset="-78"/>
              <a:cs typeface="Arabic Typesetting" pitchFamily="66" charset="-78"/>
            </a:endParaRPr>
          </a:p>
        </p:txBody>
      </p:sp>
    </p:spTree>
    <p:extLst>
      <p:ext uri="{BB962C8B-B14F-4D97-AF65-F5344CB8AC3E}">
        <p14:creationId xmlns:p14="http://schemas.microsoft.com/office/powerpoint/2010/main" xmlns="" val="18324735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endParaRPr lang="en-PH" dirty="0"/>
          </a:p>
        </p:txBody>
      </p:sp>
      <p:sp>
        <p:nvSpPr>
          <p:cNvPr id="2" name="Title 1"/>
          <p:cNvSpPr>
            <a:spLocks noGrp="1"/>
          </p:cNvSpPr>
          <p:nvPr>
            <p:ph type="ctrTitle"/>
          </p:nvPr>
        </p:nvSpPr>
        <p:spPr>
          <a:xfrm>
            <a:off x="381000" y="457200"/>
            <a:ext cx="7543800" cy="4267200"/>
          </a:xfrm>
        </p:spPr>
        <p:txBody>
          <a:bodyPr/>
          <a:lstStyle/>
          <a:p>
            <a:pPr algn="ctr"/>
            <a:r>
              <a:rPr lang="en-PH" sz="8000" u="sng" dirty="0" smtClean="0"/>
              <a:t>What are the Functions of Schools?</a:t>
            </a:r>
            <a:endParaRPr lang="en-PH" sz="8000" u="sng" dirty="0"/>
          </a:p>
        </p:txBody>
      </p:sp>
    </p:spTree>
    <p:extLst>
      <p:ext uri="{BB962C8B-B14F-4D97-AF65-F5344CB8AC3E}">
        <p14:creationId xmlns:p14="http://schemas.microsoft.com/office/powerpoint/2010/main" xmlns="" val="457338873"/>
      </p:ext>
    </p:extLst>
  </p:cSld>
  <p:clrMapOvr>
    <a:masterClrMapping/>
  </p:clrMapOvr>
  <p:transition spd="slow">
    <p:wheel spokes="2"/>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620000" cy="944562"/>
          </a:xfrm>
        </p:spPr>
        <p:txBody>
          <a:bodyPr/>
          <a:lstStyle/>
          <a:p>
            <a:r>
              <a:rPr lang="en-PH" dirty="0" smtClean="0"/>
              <a:t>School</a:t>
            </a:r>
            <a:endParaRPr lang="en-PH" dirty="0"/>
          </a:p>
        </p:txBody>
      </p:sp>
      <p:sp>
        <p:nvSpPr>
          <p:cNvPr id="3" name="Content Placeholder 2"/>
          <p:cNvSpPr>
            <a:spLocks noGrp="1"/>
          </p:cNvSpPr>
          <p:nvPr>
            <p:ph idx="1"/>
          </p:nvPr>
        </p:nvSpPr>
        <p:spPr>
          <a:xfrm>
            <a:off x="457200" y="1219200"/>
            <a:ext cx="7620000" cy="5181600"/>
          </a:xfrm>
        </p:spPr>
        <p:txBody>
          <a:bodyPr>
            <a:normAutofit/>
          </a:bodyPr>
          <a:lstStyle/>
          <a:p>
            <a:r>
              <a:rPr lang="en-PH" sz="2400" dirty="0" smtClean="0">
                <a:latin typeface="Book Antiqua" pitchFamily="18" charset="0"/>
              </a:rPr>
              <a:t>A place where students are educated</a:t>
            </a:r>
            <a:r>
              <a:rPr lang="en-PH" dirty="0" smtClean="0"/>
              <a:t>.</a:t>
            </a:r>
          </a:p>
          <a:p>
            <a:r>
              <a:rPr lang="en-PH" sz="3600" u="sng" dirty="0" smtClean="0">
                <a:latin typeface="Bernard MT Condensed" pitchFamily="18" charset="0"/>
              </a:rPr>
              <a:t>(</a:t>
            </a:r>
            <a:r>
              <a:rPr lang="en-PH" sz="2800" u="sng" dirty="0" err="1" smtClean="0">
                <a:solidFill>
                  <a:schemeClr val="accent3">
                    <a:lumMod val="75000"/>
                  </a:schemeClr>
                </a:solidFill>
                <a:latin typeface="Bernard MT Condensed" pitchFamily="18" charset="0"/>
              </a:rPr>
              <a:t>McNergney</a:t>
            </a:r>
            <a:r>
              <a:rPr lang="en-PH" sz="2800" u="sng" dirty="0" smtClean="0">
                <a:solidFill>
                  <a:schemeClr val="accent3">
                    <a:lumMod val="75000"/>
                  </a:schemeClr>
                </a:solidFill>
                <a:latin typeface="Bernard MT Condensed" pitchFamily="18" charset="0"/>
              </a:rPr>
              <a:t> and Herbert 2001</a:t>
            </a:r>
            <a:r>
              <a:rPr lang="en-PH" sz="2800" dirty="0" smtClean="0">
                <a:solidFill>
                  <a:schemeClr val="accent3">
                    <a:lumMod val="75000"/>
                  </a:schemeClr>
                </a:solidFill>
                <a:latin typeface="Bernard MT Condensed" pitchFamily="18" charset="0"/>
              </a:rPr>
              <a:t>) </a:t>
            </a:r>
            <a:r>
              <a:rPr lang="en-PH" dirty="0" smtClean="0">
                <a:latin typeface="Berlin Sans FB" pitchFamily="34" charset="0"/>
              </a:rPr>
              <a:t>The first and foremost a social institution, an established organization having an identifiable structure and a set of functions meant to preserve and extend social order.</a:t>
            </a:r>
          </a:p>
          <a:p>
            <a:pPr marL="114300" indent="0">
              <a:buNone/>
            </a:pPr>
            <a:endParaRPr lang="en-PH" dirty="0">
              <a:latin typeface="Berlin Sans FB" pitchFamily="34" charset="0"/>
            </a:endParaRPr>
          </a:p>
          <a:p>
            <a:pPr marL="114300" indent="0">
              <a:buNone/>
            </a:pPr>
            <a:r>
              <a:rPr lang="en-PH" sz="2800" b="1" u="sng" dirty="0" smtClean="0">
                <a:latin typeface="Bernard MT Condensed" pitchFamily="18" charset="0"/>
              </a:rPr>
              <a:t>Primary Function</a:t>
            </a:r>
            <a:r>
              <a:rPr lang="en-PH" b="1" dirty="0" smtClean="0">
                <a:latin typeface="Bernard MT Condensed" pitchFamily="18" charset="0"/>
              </a:rPr>
              <a:t>:  </a:t>
            </a:r>
            <a:r>
              <a:rPr lang="en-PH" dirty="0" smtClean="0">
                <a:latin typeface="Berlin Sans FB" pitchFamily="34" charset="0"/>
              </a:rPr>
              <a:t>To move young people in the 					mainstream of society. </a:t>
            </a:r>
          </a:p>
          <a:p>
            <a:pPr marL="114300" indent="0">
              <a:buNone/>
            </a:pPr>
            <a:endParaRPr lang="en-PH" dirty="0">
              <a:latin typeface="Berlin Sans FB" pitchFamily="34" charset="0"/>
            </a:endParaRPr>
          </a:p>
          <a:p>
            <a:pPr>
              <a:buFontTx/>
              <a:buChar char="-"/>
            </a:pPr>
            <a:r>
              <a:rPr lang="en-PH" dirty="0" smtClean="0">
                <a:latin typeface="Berlin Sans FB" pitchFamily="34" charset="0"/>
              </a:rPr>
              <a:t>A place for the contemplation of reality and our task as teachers, to show this reality to our students, who are naturally eager about them.</a:t>
            </a:r>
          </a:p>
          <a:p>
            <a:pPr marL="114300" indent="0">
              <a:buNone/>
            </a:pPr>
            <a:endParaRPr lang="en-PH" dirty="0">
              <a:latin typeface="Berlin Sans FB" pitchFamily="34" charset="0"/>
            </a:endParaRPr>
          </a:p>
          <a:p>
            <a:pPr marL="114300" indent="0">
              <a:buNone/>
            </a:pPr>
            <a:endParaRPr lang="en-PH" dirty="0">
              <a:latin typeface="Berlin Sans FB" pitchFamily="34" charset="0"/>
            </a:endParaRPr>
          </a:p>
        </p:txBody>
      </p:sp>
    </p:spTree>
    <p:extLst>
      <p:ext uri="{BB962C8B-B14F-4D97-AF65-F5344CB8AC3E}">
        <p14:creationId xmlns:p14="http://schemas.microsoft.com/office/powerpoint/2010/main" xmlns="" val="61918551"/>
      </p:ext>
    </p:extLst>
  </p:cSld>
  <p:clrMapOvr>
    <a:masterClrMapping/>
  </p:clrMapOvr>
  <p:transition spd="slow">
    <p:wedge/>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81000" y="762000"/>
            <a:ext cx="7543800" cy="1219200"/>
          </a:xfrm>
        </p:spPr>
        <p:txBody>
          <a:bodyPr/>
          <a:lstStyle/>
          <a:p>
            <a:pPr algn="ctr"/>
            <a:r>
              <a:rPr lang="en-PH" sz="3200" dirty="0" smtClean="0"/>
              <a:t>- There is a set of curriculum which includes knowledge subjects, skills subjects and enabling subjects.</a:t>
            </a:r>
            <a:endParaRPr lang="en-PH" sz="3200" dirty="0"/>
          </a:p>
        </p:txBody>
      </p:sp>
      <p:sp>
        <p:nvSpPr>
          <p:cNvPr id="3" name="Subtitle 2"/>
          <p:cNvSpPr>
            <a:spLocks noGrp="1"/>
          </p:cNvSpPr>
          <p:nvPr>
            <p:ph type="subTitle" idx="1"/>
          </p:nvPr>
        </p:nvSpPr>
        <p:spPr>
          <a:xfrm>
            <a:off x="685800" y="5181600"/>
            <a:ext cx="7010400" cy="1219200"/>
          </a:xfrm>
        </p:spPr>
        <p:txBody>
          <a:bodyPr>
            <a:noAutofit/>
          </a:bodyPr>
          <a:lstStyle/>
          <a:p>
            <a:pPr algn="ctr"/>
            <a:r>
              <a:rPr lang="en-PH" sz="2400" dirty="0" smtClean="0">
                <a:solidFill>
                  <a:schemeClr val="tx2"/>
                </a:solidFill>
              </a:rPr>
              <a:t>- His image is concerned with </a:t>
            </a:r>
            <a:r>
              <a:rPr lang="en-PH" sz="2400" u="sng" dirty="0" smtClean="0">
                <a:solidFill>
                  <a:schemeClr val="tx2"/>
                </a:solidFill>
              </a:rPr>
              <a:t>preserving heritage</a:t>
            </a:r>
            <a:r>
              <a:rPr lang="en-PH" sz="2400" dirty="0" smtClean="0">
                <a:solidFill>
                  <a:schemeClr val="tx2"/>
                </a:solidFill>
              </a:rPr>
              <a:t> , </a:t>
            </a:r>
            <a:r>
              <a:rPr lang="en-PH" sz="2400" u="sng" dirty="0" smtClean="0">
                <a:solidFill>
                  <a:schemeClr val="tx2"/>
                </a:solidFill>
              </a:rPr>
              <a:t>adapting to social change</a:t>
            </a:r>
            <a:r>
              <a:rPr lang="en-PH" sz="2400" dirty="0" smtClean="0">
                <a:solidFill>
                  <a:schemeClr val="tx2"/>
                </a:solidFill>
              </a:rPr>
              <a:t> and </a:t>
            </a:r>
            <a:r>
              <a:rPr lang="en-PH" sz="2400" u="sng" dirty="0" smtClean="0">
                <a:solidFill>
                  <a:schemeClr val="tx2"/>
                </a:solidFill>
              </a:rPr>
              <a:t>making change happen where it is </a:t>
            </a:r>
            <a:r>
              <a:rPr lang="en-PH" sz="2400" u="sng" dirty="0" smtClean="0">
                <a:solidFill>
                  <a:schemeClr val="tx2"/>
                </a:solidFill>
              </a:rPr>
              <a:t>needed</a:t>
            </a:r>
            <a:r>
              <a:rPr lang="en-PH" sz="2400" dirty="0" smtClean="0">
                <a:solidFill>
                  <a:schemeClr val="tx2"/>
                </a:solidFill>
              </a:rPr>
              <a:t>.</a:t>
            </a:r>
            <a:endParaRPr lang="en-PH" sz="2400" dirty="0">
              <a:solidFill>
                <a:schemeClr val="tx2"/>
              </a:solidFill>
            </a:endParaRPr>
          </a:p>
        </p:txBody>
      </p:sp>
      <p:sp>
        <p:nvSpPr>
          <p:cNvPr id="4" name="TextBox 3"/>
          <p:cNvSpPr txBox="1"/>
          <p:nvPr/>
        </p:nvSpPr>
        <p:spPr>
          <a:xfrm>
            <a:off x="533400" y="2209800"/>
            <a:ext cx="7315200" cy="2616101"/>
          </a:xfrm>
          <a:prstGeom prst="rect">
            <a:avLst/>
          </a:prstGeom>
          <a:noFill/>
        </p:spPr>
        <p:txBody>
          <a:bodyPr wrap="square" rtlCol="0">
            <a:spAutoFit/>
          </a:bodyPr>
          <a:lstStyle/>
          <a:p>
            <a:pPr algn="ctr"/>
            <a:r>
              <a:rPr lang="en-PH" sz="2800" dirty="0" smtClean="0">
                <a:solidFill>
                  <a:schemeClr val="tx2"/>
                </a:solidFill>
              </a:rPr>
              <a:t>- There are also teachers who facilitate learning, who teach children and youth certain types of acceptable behaviour and sees to it that children develop in all </a:t>
            </a:r>
            <a:r>
              <a:rPr lang="en-PH" sz="2800" dirty="0" smtClean="0">
                <a:solidFill>
                  <a:schemeClr val="tx2"/>
                </a:solidFill>
              </a:rPr>
              <a:t>aspects: </a:t>
            </a:r>
            <a:r>
              <a:rPr lang="en-PH" sz="4000" b="1" u="sng" dirty="0" smtClean="0">
                <a:solidFill>
                  <a:schemeClr val="accent6">
                    <a:lumMod val="75000"/>
                  </a:schemeClr>
                </a:solidFill>
                <a:latin typeface="Brush Script MT" pitchFamily="66" charset="0"/>
                <a:ea typeface="Arial Unicode MS" pitchFamily="34" charset="-128"/>
                <a:cs typeface="Arial Unicode MS" pitchFamily="34" charset="-128"/>
              </a:rPr>
              <a:t>physically</a:t>
            </a:r>
            <a:r>
              <a:rPr lang="en-PH" sz="4000" b="1" dirty="0" smtClean="0">
                <a:solidFill>
                  <a:schemeClr val="accent6">
                    <a:lumMod val="75000"/>
                  </a:schemeClr>
                </a:solidFill>
                <a:latin typeface="Brush Script MT" pitchFamily="66" charset="0"/>
                <a:ea typeface="Arial Unicode MS" pitchFamily="34" charset="-128"/>
                <a:cs typeface="Arial Unicode MS" pitchFamily="34" charset="-128"/>
              </a:rPr>
              <a:t>, </a:t>
            </a:r>
            <a:r>
              <a:rPr lang="en-PH" sz="4000" b="1" u="sng" dirty="0" smtClean="0">
                <a:solidFill>
                  <a:schemeClr val="accent6">
                    <a:lumMod val="75000"/>
                  </a:schemeClr>
                </a:solidFill>
                <a:latin typeface="Brush Script MT" pitchFamily="66" charset="0"/>
                <a:ea typeface="Arial Unicode MS" pitchFamily="34" charset="-128"/>
                <a:cs typeface="Arial Unicode MS" pitchFamily="34" charset="-128"/>
              </a:rPr>
              <a:t>emotionally</a:t>
            </a:r>
            <a:r>
              <a:rPr lang="en-PH" sz="4000" b="1" dirty="0" smtClean="0">
                <a:solidFill>
                  <a:schemeClr val="accent6">
                    <a:lumMod val="75000"/>
                  </a:schemeClr>
                </a:solidFill>
                <a:latin typeface="Brush Script MT" pitchFamily="66" charset="0"/>
                <a:ea typeface="Arial Unicode MS" pitchFamily="34" charset="-128"/>
                <a:cs typeface="Arial Unicode MS" pitchFamily="34" charset="-128"/>
              </a:rPr>
              <a:t>, </a:t>
            </a:r>
            <a:r>
              <a:rPr lang="en-PH" sz="4000" b="1" u="sng" dirty="0" smtClean="0">
                <a:solidFill>
                  <a:schemeClr val="accent6">
                    <a:lumMod val="75000"/>
                  </a:schemeClr>
                </a:solidFill>
                <a:latin typeface="Brush Script MT" pitchFamily="66" charset="0"/>
                <a:ea typeface="Arial Unicode MS" pitchFamily="34" charset="-128"/>
                <a:cs typeface="Arial Unicode MS" pitchFamily="34" charset="-128"/>
              </a:rPr>
              <a:t>socially</a:t>
            </a:r>
            <a:r>
              <a:rPr lang="en-PH" sz="4000" b="1" dirty="0" smtClean="0">
                <a:solidFill>
                  <a:schemeClr val="accent6">
                    <a:lumMod val="75000"/>
                  </a:schemeClr>
                </a:solidFill>
                <a:latin typeface="Brush Script MT" pitchFamily="66" charset="0"/>
                <a:ea typeface="Arial Unicode MS" pitchFamily="34" charset="-128"/>
                <a:cs typeface="Arial Unicode MS" pitchFamily="34" charset="-128"/>
              </a:rPr>
              <a:t> and </a:t>
            </a:r>
            <a:r>
              <a:rPr lang="en-PH" sz="4000" b="1" u="sng" dirty="0" smtClean="0">
                <a:solidFill>
                  <a:schemeClr val="accent6">
                    <a:lumMod val="75000"/>
                  </a:schemeClr>
                </a:solidFill>
                <a:latin typeface="Brush Script MT" pitchFamily="66" charset="0"/>
                <a:ea typeface="Arial Unicode MS" pitchFamily="34" charset="-128"/>
                <a:cs typeface="Arial Unicode MS" pitchFamily="34" charset="-128"/>
              </a:rPr>
              <a:t>academically.</a:t>
            </a:r>
            <a:endParaRPr lang="en-PH" sz="3600" b="1" u="sng" dirty="0">
              <a:solidFill>
                <a:schemeClr val="accent6">
                  <a:lumMod val="75000"/>
                </a:schemeClr>
              </a:solidFill>
              <a:latin typeface="Brush Script MT" pitchFamily="66" charset="0"/>
              <a:ea typeface="Arial Unicode MS" pitchFamily="34" charset="-128"/>
              <a:cs typeface="Arial Unicode MS" pitchFamily="34" charset="-128"/>
            </a:endParaRPr>
          </a:p>
        </p:txBody>
      </p:sp>
    </p:spTree>
    <p:extLst>
      <p:ext uri="{BB962C8B-B14F-4D97-AF65-F5344CB8AC3E}">
        <p14:creationId xmlns:p14="http://schemas.microsoft.com/office/powerpoint/2010/main" xmlns="" val="335252351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PH" sz="4800" b="1" dirty="0" smtClean="0"/>
              <a:t>Intellectual</a:t>
            </a:r>
            <a:r>
              <a:rPr lang="en-PH" dirty="0" smtClean="0"/>
              <a:t> </a:t>
            </a:r>
            <a:r>
              <a:rPr lang="en-PH" sz="3600" dirty="0" smtClean="0"/>
              <a:t>purposes of schooling</a:t>
            </a:r>
            <a:endParaRPr lang="en-PH" sz="3600" dirty="0"/>
          </a:p>
        </p:txBody>
      </p:sp>
      <p:sp>
        <p:nvSpPr>
          <p:cNvPr id="3" name="Content Placeholder 2"/>
          <p:cNvSpPr>
            <a:spLocks noGrp="1"/>
          </p:cNvSpPr>
          <p:nvPr>
            <p:ph idx="1"/>
          </p:nvPr>
        </p:nvSpPr>
        <p:spPr>
          <a:xfrm>
            <a:off x="457200" y="1600200"/>
            <a:ext cx="7620000" cy="1143000"/>
          </a:xfrm>
        </p:spPr>
        <p:txBody>
          <a:bodyPr>
            <a:normAutofit/>
          </a:bodyPr>
          <a:lstStyle/>
          <a:p>
            <a:pPr marL="114300" indent="0" algn="ctr">
              <a:buNone/>
            </a:pPr>
            <a:r>
              <a:rPr lang="en-PH" dirty="0" smtClean="0">
                <a:latin typeface="Comic Sans MS" pitchFamily="66" charset="0"/>
              </a:rPr>
              <a:t>-</a:t>
            </a:r>
            <a:r>
              <a:rPr lang="en-PH" dirty="0">
                <a:latin typeface="Comic Sans MS" pitchFamily="66" charset="0"/>
              </a:rPr>
              <a:t> </a:t>
            </a:r>
            <a:r>
              <a:rPr lang="en-PH" sz="2000" dirty="0" smtClean="0">
                <a:latin typeface="Comic Sans MS" pitchFamily="66" charset="0"/>
              </a:rPr>
              <a:t>To teach basic cognitive skills such as reading, writing and mathematics; to transmit specific knowledge; and to help students acquire higher-order thinking skills.</a:t>
            </a:r>
            <a:endParaRPr lang="en-PH" sz="2000" dirty="0">
              <a:latin typeface="Comic Sans MS" pitchFamily="66" charset="0"/>
            </a:endParaRPr>
          </a:p>
        </p:txBody>
      </p:sp>
      <p:sp>
        <p:nvSpPr>
          <p:cNvPr id="4" name="TextBox 3"/>
          <p:cNvSpPr txBox="1"/>
          <p:nvPr/>
        </p:nvSpPr>
        <p:spPr>
          <a:xfrm>
            <a:off x="457200" y="2971800"/>
            <a:ext cx="7696200" cy="830997"/>
          </a:xfrm>
          <a:prstGeom prst="rect">
            <a:avLst/>
          </a:prstGeom>
          <a:noFill/>
        </p:spPr>
        <p:txBody>
          <a:bodyPr wrap="square" rtlCol="0">
            <a:spAutoFit/>
          </a:bodyPr>
          <a:lstStyle/>
          <a:p>
            <a:r>
              <a:rPr lang="en-PH" sz="4800" b="1" dirty="0" smtClean="0">
                <a:solidFill>
                  <a:schemeClr val="tx2"/>
                </a:solidFill>
                <a:latin typeface="+mj-lt"/>
              </a:rPr>
              <a:t>Political</a:t>
            </a:r>
            <a:r>
              <a:rPr lang="en-PH" sz="4000" dirty="0" smtClean="0">
                <a:solidFill>
                  <a:schemeClr val="tx2"/>
                </a:solidFill>
                <a:latin typeface="+mj-lt"/>
              </a:rPr>
              <a:t> </a:t>
            </a:r>
            <a:r>
              <a:rPr lang="en-PH" sz="3600" dirty="0" smtClean="0">
                <a:solidFill>
                  <a:schemeClr val="tx2"/>
                </a:solidFill>
                <a:latin typeface="+mj-lt"/>
              </a:rPr>
              <a:t>purposes of schooling</a:t>
            </a:r>
            <a:endParaRPr lang="en-PH" sz="3600" dirty="0">
              <a:solidFill>
                <a:schemeClr val="tx2"/>
              </a:solidFill>
              <a:latin typeface="+mj-lt"/>
            </a:endParaRPr>
          </a:p>
        </p:txBody>
      </p:sp>
      <p:sp>
        <p:nvSpPr>
          <p:cNvPr id="5" name="TextBox 4"/>
          <p:cNvSpPr txBox="1"/>
          <p:nvPr/>
        </p:nvSpPr>
        <p:spPr>
          <a:xfrm>
            <a:off x="457200" y="4114800"/>
            <a:ext cx="7696200" cy="1323439"/>
          </a:xfrm>
          <a:prstGeom prst="rect">
            <a:avLst/>
          </a:prstGeom>
          <a:noFill/>
        </p:spPr>
        <p:txBody>
          <a:bodyPr wrap="square" rtlCol="0">
            <a:spAutoFit/>
          </a:bodyPr>
          <a:lstStyle/>
          <a:p>
            <a:pPr algn="ctr"/>
            <a:r>
              <a:rPr lang="en-PH" sz="2000" dirty="0" smtClean="0">
                <a:latin typeface="Comic Sans MS" pitchFamily="66" charset="0"/>
              </a:rPr>
              <a:t>- To inculcate allegiance to the existing political order; to prepare citizens who will participate in the political order; to help assimilate diverse cultural groups into a common political order and to teach children the basic laws of society.</a:t>
            </a:r>
            <a:endParaRPr lang="en-PH" sz="2000" dirty="0">
              <a:latin typeface="Comic Sans MS" pitchFamily="66" charset="0"/>
            </a:endParaRPr>
          </a:p>
        </p:txBody>
      </p:sp>
    </p:spTree>
    <p:extLst>
      <p:ext uri="{BB962C8B-B14F-4D97-AF65-F5344CB8AC3E}">
        <p14:creationId xmlns:p14="http://schemas.microsoft.com/office/powerpoint/2010/main" xmlns="" val="42229190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2400"/>
            <a:ext cx="7620000" cy="1143000"/>
          </a:xfrm>
        </p:spPr>
        <p:txBody>
          <a:bodyPr/>
          <a:lstStyle/>
          <a:p>
            <a:r>
              <a:rPr lang="en-PH" sz="4800" b="1" dirty="0" smtClean="0"/>
              <a:t>Social</a:t>
            </a:r>
            <a:r>
              <a:rPr lang="en-PH" dirty="0" smtClean="0"/>
              <a:t> </a:t>
            </a:r>
            <a:r>
              <a:rPr lang="en-PH" sz="3600" dirty="0" smtClean="0"/>
              <a:t>purposes of schooling</a:t>
            </a:r>
            <a:endParaRPr lang="en-PH" dirty="0"/>
          </a:p>
        </p:txBody>
      </p:sp>
      <p:sp>
        <p:nvSpPr>
          <p:cNvPr id="3" name="Content Placeholder 2"/>
          <p:cNvSpPr>
            <a:spLocks noGrp="1"/>
          </p:cNvSpPr>
          <p:nvPr>
            <p:ph idx="1"/>
          </p:nvPr>
        </p:nvSpPr>
        <p:spPr>
          <a:xfrm>
            <a:off x="457200" y="1219200"/>
            <a:ext cx="7620000" cy="2472898"/>
          </a:xfrm>
        </p:spPr>
        <p:txBody>
          <a:bodyPr>
            <a:normAutofit fontScale="85000" lnSpcReduction="20000"/>
          </a:bodyPr>
          <a:lstStyle/>
          <a:p>
            <a:pPr algn="ctr">
              <a:buFontTx/>
              <a:buChar char="-"/>
            </a:pPr>
            <a:r>
              <a:rPr lang="en-PH" dirty="0" smtClean="0">
                <a:latin typeface="Comic Sans MS" pitchFamily="66" charset="0"/>
              </a:rPr>
              <a:t>To socialize children into the various roles, behaviours, and values of the society.</a:t>
            </a:r>
          </a:p>
          <a:p>
            <a:pPr algn="ctr">
              <a:buFontTx/>
              <a:buChar char="-"/>
            </a:pPr>
            <a:endParaRPr lang="en-PH" dirty="0" smtClean="0">
              <a:latin typeface="Comic Sans MS" pitchFamily="66" charset="0"/>
            </a:endParaRPr>
          </a:p>
          <a:p>
            <a:pPr>
              <a:buFontTx/>
              <a:buChar char="-"/>
            </a:pPr>
            <a:r>
              <a:rPr lang="en-PH" dirty="0" smtClean="0">
                <a:latin typeface="Comic Sans MS" pitchFamily="66" charset="0"/>
              </a:rPr>
              <a:t>Is a key ingredient in the stability of any society.</a:t>
            </a:r>
          </a:p>
          <a:p>
            <a:pPr marL="114300" indent="0" algn="ctr">
              <a:buNone/>
            </a:pPr>
            <a:endParaRPr lang="en-PH" dirty="0" smtClean="0">
              <a:latin typeface="Comic Sans MS" pitchFamily="66" charset="0"/>
            </a:endParaRPr>
          </a:p>
          <a:p>
            <a:pPr algn="ctr">
              <a:buFontTx/>
              <a:buChar char="-"/>
            </a:pPr>
            <a:r>
              <a:rPr lang="en-PH" dirty="0" smtClean="0">
                <a:latin typeface="Comic Sans MS" pitchFamily="66" charset="0"/>
              </a:rPr>
              <a:t>It enables members to help solve social problems, and by participating in socialization, schools work along with other institutions such as the family, and the church to ensure social cohesion.</a:t>
            </a:r>
          </a:p>
        </p:txBody>
      </p:sp>
      <p:sp>
        <p:nvSpPr>
          <p:cNvPr id="4" name="TextBox 3"/>
          <p:cNvSpPr txBox="1"/>
          <p:nvPr/>
        </p:nvSpPr>
        <p:spPr>
          <a:xfrm>
            <a:off x="304800" y="3635176"/>
            <a:ext cx="7315200" cy="830997"/>
          </a:xfrm>
          <a:prstGeom prst="rect">
            <a:avLst/>
          </a:prstGeom>
          <a:noFill/>
        </p:spPr>
        <p:txBody>
          <a:bodyPr wrap="square" rtlCol="0">
            <a:spAutoFit/>
          </a:bodyPr>
          <a:lstStyle/>
          <a:p>
            <a:r>
              <a:rPr lang="en-PH" sz="4800" b="1" dirty="0" smtClean="0">
                <a:solidFill>
                  <a:schemeClr val="tx2"/>
                </a:solidFill>
                <a:latin typeface="+mj-lt"/>
              </a:rPr>
              <a:t>Economic</a:t>
            </a:r>
            <a:r>
              <a:rPr lang="en-PH" dirty="0" smtClean="0">
                <a:solidFill>
                  <a:schemeClr val="tx2"/>
                </a:solidFill>
                <a:latin typeface="+mj-lt"/>
              </a:rPr>
              <a:t> </a:t>
            </a:r>
            <a:r>
              <a:rPr lang="en-PH" sz="3600" dirty="0" smtClean="0">
                <a:solidFill>
                  <a:schemeClr val="tx2"/>
                </a:solidFill>
                <a:latin typeface="+mj-lt"/>
              </a:rPr>
              <a:t>purposes of schooling</a:t>
            </a:r>
            <a:endParaRPr lang="en-PH" dirty="0">
              <a:solidFill>
                <a:schemeClr val="tx2"/>
              </a:solidFill>
              <a:latin typeface="+mj-lt"/>
            </a:endParaRPr>
          </a:p>
        </p:txBody>
      </p:sp>
      <p:sp>
        <p:nvSpPr>
          <p:cNvPr id="5" name="TextBox 4"/>
          <p:cNvSpPr txBox="1"/>
          <p:nvPr/>
        </p:nvSpPr>
        <p:spPr>
          <a:xfrm>
            <a:off x="419100" y="4648200"/>
            <a:ext cx="7315200" cy="646331"/>
          </a:xfrm>
          <a:prstGeom prst="rect">
            <a:avLst/>
          </a:prstGeom>
          <a:noFill/>
        </p:spPr>
        <p:txBody>
          <a:bodyPr wrap="square" rtlCol="0">
            <a:spAutoFit/>
          </a:bodyPr>
          <a:lstStyle/>
          <a:p>
            <a:pPr marL="285750" indent="-285750" algn="ctr">
              <a:buFontTx/>
              <a:buChar char="-"/>
            </a:pPr>
            <a:r>
              <a:rPr lang="en-PH" dirty="0" smtClean="0">
                <a:latin typeface="Comic Sans MS" pitchFamily="66" charset="0"/>
              </a:rPr>
              <a:t>To prepare students for their later occupational roles and to select, train, and allocate individuals into the division of </a:t>
            </a:r>
            <a:r>
              <a:rPr lang="en-PH" dirty="0" err="1" smtClean="0">
                <a:latin typeface="Comic Sans MS" pitchFamily="66" charset="0"/>
              </a:rPr>
              <a:t>labor</a:t>
            </a:r>
            <a:r>
              <a:rPr lang="en-PH" dirty="0" smtClean="0">
                <a:latin typeface="Comic Sans MS" pitchFamily="66" charset="0"/>
              </a:rPr>
              <a:t>.</a:t>
            </a:r>
            <a:endParaRPr lang="en-PH" sz="900" dirty="0" smtClean="0">
              <a:latin typeface="Comic Sans MS" pitchFamily="66" charset="0"/>
            </a:endParaRPr>
          </a:p>
        </p:txBody>
      </p:sp>
    </p:spTree>
    <p:extLst>
      <p:ext uri="{BB962C8B-B14F-4D97-AF65-F5344CB8AC3E}">
        <p14:creationId xmlns:p14="http://schemas.microsoft.com/office/powerpoint/2010/main" xmlns="" val="125656074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PH" sz="3600" u="sng" dirty="0" smtClean="0">
                <a:latin typeface="Eras Bold ITC" pitchFamily="34" charset="0"/>
              </a:rPr>
              <a:t>Technical/Economi</a:t>
            </a:r>
            <a:r>
              <a:rPr lang="en-PH" sz="3600" dirty="0" smtClean="0">
                <a:latin typeface="Eras Bold ITC" pitchFamily="34" charset="0"/>
              </a:rPr>
              <a:t>c</a:t>
            </a:r>
            <a:r>
              <a:rPr lang="en-PH" dirty="0" smtClean="0"/>
              <a:t> </a:t>
            </a:r>
            <a:r>
              <a:rPr lang="en-PH" sz="3600" dirty="0" smtClean="0"/>
              <a:t>Functions</a:t>
            </a:r>
            <a:endParaRPr lang="en-PH" sz="3600" dirty="0"/>
          </a:p>
        </p:txBody>
      </p:sp>
      <p:sp>
        <p:nvSpPr>
          <p:cNvPr id="3" name="Content Placeholder 2"/>
          <p:cNvSpPr>
            <a:spLocks noGrp="1"/>
          </p:cNvSpPr>
          <p:nvPr>
            <p:ph sz="half" idx="1"/>
          </p:nvPr>
        </p:nvSpPr>
        <p:spPr>
          <a:xfrm>
            <a:off x="457200" y="2743200"/>
            <a:ext cx="7772400" cy="1219199"/>
          </a:xfrm>
        </p:spPr>
        <p:txBody>
          <a:bodyPr>
            <a:normAutofit fontScale="25000" lnSpcReduction="20000"/>
          </a:bodyPr>
          <a:lstStyle/>
          <a:p>
            <a:r>
              <a:rPr lang="en-PH" sz="16000" b="1" u="sng" dirty="0" smtClean="0">
                <a:latin typeface="Arabic Typesetting" pitchFamily="66" charset="-78"/>
                <a:cs typeface="Arabic Typesetting" pitchFamily="66" charset="-78"/>
              </a:rPr>
              <a:t>Individual Level:</a:t>
            </a:r>
          </a:p>
          <a:p>
            <a:pPr marL="114300" indent="0" algn="ctr">
              <a:buNone/>
            </a:pPr>
            <a:r>
              <a:rPr lang="en-PH" sz="8000" dirty="0" smtClean="0">
                <a:latin typeface="Times New Roman" pitchFamily="18" charset="0"/>
                <a:ea typeface="Tahoma" pitchFamily="34" charset="0"/>
                <a:cs typeface="Times New Roman" pitchFamily="18" charset="0"/>
              </a:rPr>
              <a:t>Schools can help students to acquire knowledge and skills necessary to survive and compete in a modern society or a competitive economy, and provide staff job training and opportunity.</a:t>
            </a:r>
            <a:endParaRPr lang="en-PH" sz="12800" dirty="0" smtClean="0">
              <a:latin typeface="Times New Roman" pitchFamily="18" charset="0"/>
              <a:ea typeface="Tahoma" pitchFamily="34" charset="0"/>
              <a:cs typeface="Times New Roman" pitchFamily="18" charset="0"/>
            </a:endParaRPr>
          </a:p>
          <a:p>
            <a:pPr marL="114300" indent="0">
              <a:buNone/>
            </a:pPr>
            <a:endParaRPr lang="en-PH" dirty="0" smtClean="0"/>
          </a:p>
          <a:p>
            <a:pPr marL="114300" indent="0">
              <a:buNone/>
            </a:pPr>
            <a:endParaRPr lang="en-PH" dirty="0" smtClean="0"/>
          </a:p>
        </p:txBody>
      </p:sp>
      <p:sp>
        <p:nvSpPr>
          <p:cNvPr id="4" name="Content Placeholder 3"/>
          <p:cNvSpPr>
            <a:spLocks noGrp="1"/>
          </p:cNvSpPr>
          <p:nvPr>
            <p:ph sz="half" idx="2"/>
          </p:nvPr>
        </p:nvSpPr>
        <p:spPr>
          <a:xfrm>
            <a:off x="533400" y="4572000"/>
            <a:ext cx="7543800" cy="1752600"/>
          </a:xfrm>
        </p:spPr>
        <p:txBody>
          <a:bodyPr>
            <a:normAutofit fontScale="25000" lnSpcReduction="20000"/>
          </a:bodyPr>
          <a:lstStyle/>
          <a:p>
            <a:pPr lvl="0">
              <a:buClr>
                <a:srgbClr val="0F6FC6"/>
              </a:buClr>
            </a:pPr>
            <a:r>
              <a:rPr lang="en-PH" sz="16000" b="1" u="sng" dirty="0" smtClean="0">
                <a:solidFill>
                  <a:prstClr val="black"/>
                </a:solidFill>
                <a:latin typeface="Arabic Typesetting" pitchFamily="66" charset="-78"/>
                <a:cs typeface="Arabic Typesetting" pitchFamily="66" charset="-78"/>
              </a:rPr>
              <a:t>Institutional Level:</a:t>
            </a:r>
          </a:p>
          <a:p>
            <a:pPr marL="114300" lvl="0" indent="0" algn="ctr">
              <a:buClr>
                <a:srgbClr val="0F6FC6"/>
              </a:buClr>
              <a:buNone/>
            </a:pPr>
            <a:r>
              <a:rPr lang="en-PH" sz="4400" dirty="0" smtClean="0">
                <a:solidFill>
                  <a:prstClr val="black"/>
                </a:solidFill>
              </a:rPr>
              <a:t> </a:t>
            </a:r>
            <a:r>
              <a:rPr lang="en-PH" sz="9600" dirty="0" smtClean="0">
                <a:solidFill>
                  <a:prstClr val="black"/>
                </a:solidFill>
                <a:latin typeface="Times New Roman" pitchFamily="18" charset="0"/>
                <a:cs typeface="Times New Roman" pitchFamily="18" charset="0"/>
              </a:rPr>
              <a:t>Schools are service organization providing quality service; also they serve as a life place or work place of society for clients, employers, and all those concerned.</a:t>
            </a:r>
          </a:p>
          <a:p>
            <a:pPr marL="114300" indent="0">
              <a:buNone/>
            </a:pPr>
            <a:endParaRPr lang="en-PH" dirty="0"/>
          </a:p>
        </p:txBody>
      </p:sp>
      <p:sp>
        <p:nvSpPr>
          <p:cNvPr id="5" name="TextBox 4"/>
          <p:cNvSpPr txBox="1"/>
          <p:nvPr/>
        </p:nvSpPr>
        <p:spPr>
          <a:xfrm>
            <a:off x="5943600" y="1524000"/>
            <a:ext cx="2286000" cy="369332"/>
          </a:xfrm>
          <a:prstGeom prst="rect">
            <a:avLst/>
          </a:prstGeom>
          <a:noFill/>
        </p:spPr>
        <p:txBody>
          <a:bodyPr wrap="square" rtlCol="0">
            <a:spAutoFit/>
          </a:bodyPr>
          <a:lstStyle/>
          <a:p>
            <a:endParaRPr lang="en-PH" dirty="0"/>
          </a:p>
        </p:txBody>
      </p:sp>
      <p:sp>
        <p:nvSpPr>
          <p:cNvPr id="6" name="TextBox 5"/>
          <p:cNvSpPr txBox="1"/>
          <p:nvPr/>
        </p:nvSpPr>
        <p:spPr>
          <a:xfrm>
            <a:off x="533400" y="1339334"/>
            <a:ext cx="6934200" cy="1323439"/>
          </a:xfrm>
          <a:prstGeom prst="rect">
            <a:avLst/>
          </a:prstGeom>
          <a:noFill/>
        </p:spPr>
        <p:txBody>
          <a:bodyPr wrap="square" rtlCol="0">
            <a:spAutoFit/>
          </a:bodyPr>
          <a:lstStyle/>
          <a:p>
            <a:pPr algn="ctr"/>
            <a:r>
              <a:rPr lang="en-PH" sz="2000" b="1" dirty="0" smtClean="0">
                <a:latin typeface="Bradley Hand ITC" pitchFamily="66" charset="0"/>
              </a:rPr>
              <a:t>- Refer to the contributions of schools to the technical or economic development and needs of the individual, the institution, the local community, the society, and the international community. </a:t>
            </a:r>
            <a:endParaRPr lang="en-PH" sz="2000" b="1" dirty="0">
              <a:latin typeface="Bradley Hand ITC" pitchFamily="66" charset="0"/>
            </a:endParaRPr>
          </a:p>
        </p:txBody>
      </p:sp>
    </p:spTree>
    <p:extLst>
      <p:ext uri="{BB962C8B-B14F-4D97-AF65-F5344CB8AC3E}">
        <p14:creationId xmlns:p14="http://schemas.microsoft.com/office/powerpoint/2010/main" xmlns="" val="260217837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85800"/>
            <a:ext cx="7620000" cy="2362200"/>
          </a:xfrm>
        </p:spPr>
        <p:txBody>
          <a:bodyPr>
            <a:normAutofit lnSpcReduction="10000"/>
          </a:bodyPr>
          <a:lstStyle/>
          <a:p>
            <a:r>
              <a:rPr lang="en-PH" sz="4000" b="1" u="sng" dirty="0">
                <a:latin typeface="Arabic Typesetting" pitchFamily="66" charset="-78"/>
                <a:cs typeface="Arabic Typesetting" pitchFamily="66" charset="-78"/>
              </a:rPr>
              <a:t>Community and Society Level:</a:t>
            </a:r>
          </a:p>
          <a:p>
            <a:pPr marL="114300" indent="0" algn="ctr">
              <a:buNone/>
            </a:pPr>
            <a:r>
              <a:rPr lang="en-PH" sz="2000" dirty="0">
                <a:latin typeface="Times New Roman" pitchFamily="18" charset="0"/>
                <a:cs typeface="Times New Roman" pitchFamily="18" charset="0"/>
              </a:rPr>
              <a:t>School serve the </a:t>
            </a:r>
            <a:r>
              <a:rPr lang="en-PH" sz="2000" dirty="0" err="1">
                <a:latin typeface="Times New Roman" pitchFamily="18" charset="0"/>
                <a:cs typeface="Times New Roman" pitchFamily="18" charset="0"/>
              </a:rPr>
              <a:t>labor</a:t>
            </a:r>
            <a:r>
              <a:rPr lang="en-PH" sz="2000" dirty="0">
                <a:latin typeface="Times New Roman" pitchFamily="18" charset="0"/>
                <a:cs typeface="Times New Roman" pitchFamily="18" charset="0"/>
              </a:rPr>
              <a:t> forces to the economic </a:t>
            </a:r>
            <a:r>
              <a:rPr lang="en-PH" sz="2000" dirty="0" smtClean="0">
                <a:latin typeface="Times New Roman" pitchFamily="18" charset="0"/>
                <a:cs typeface="Times New Roman" pitchFamily="18" charset="0"/>
              </a:rPr>
              <a:t>system, </a:t>
            </a:r>
            <a:r>
              <a:rPr lang="en-PH" sz="2000" dirty="0">
                <a:latin typeface="Times New Roman" pitchFamily="18" charset="0"/>
                <a:cs typeface="Times New Roman" pitchFamily="18" charset="0"/>
              </a:rPr>
              <a:t>modify or shape economic </a:t>
            </a:r>
            <a:r>
              <a:rPr lang="en-PH" sz="2000" dirty="0" err="1">
                <a:latin typeface="Times New Roman" pitchFamily="18" charset="0"/>
                <a:cs typeface="Times New Roman" pitchFamily="18" charset="0"/>
              </a:rPr>
              <a:t>behaviors</a:t>
            </a:r>
            <a:r>
              <a:rPr lang="en-PH" sz="2000" dirty="0">
                <a:latin typeface="Times New Roman" pitchFamily="18" charset="0"/>
                <a:cs typeface="Times New Roman" pitchFamily="18" charset="0"/>
              </a:rPr>
              <a:t> or </a:t>
            </a:r>
            <a:r>
              <a:rPr lang="en-PH" sz="2000" dirty="0" smtClean="0">
                <a:latin typeface="Times New Roman" pitchFamily="18" charset="0"/>
                <a:cs typeface="Times New Roman" pitchFamily="18" charset="0"/>
              </a:rPr>
              <a:t>students </a:t>
            </a:r>
            <a:r>
              <a:rPr lang="en-PH" sz="2000" dirty="0">
                <a:latin typeface="Times New Roman" pitchFamily="18" charset="0"/>
                <a:cs typeface="Times New Roman" pitchFamily="18" charset="0"/>
              </a:rPr>
              <a:t>(future customers and citizens)(McMahon, 1987), and contribute to the development and stability of the man power structure of the economy (</a:t>
            </a:r>
            <a:r>
              <a:rPr lang="en-PH" sz="2000" dirty="0" err="1">
                <a:latin typeface="Times New Roman" pitchFamily="18" charset="0"/>
                <a:cs typeface="Times New Roman" pitchFamily="18" charset="0"/>
              </a:rPr>
              <a:t>Hinchliffe</a:t>
            </a:r>
            <a:r>
              <a:rPr lang="en-PH" sz="2000" dirty="0">
                <a:latin typeface="Times New Roman" pitchFamily="18" charset="0"/>
                <a:cs typeface="Times New Roman" pitchFamily="18" charset="0"/>
              </a:rPr>
              <a:t>, 1987).</a:t>
            </a:r>
          </a:p>
          <a:p>
            <a:endParaRPr lang="en-PH" dirty="0"/>
          </a:p>
        </p:txBody>
      </p:sp>
      <p:sp>
        <p:nvSpPr>
          <p:cNvPr id="4" name="Rectangle 3"/>
          <p:cNvSpPr/>
          <p:nvPr/>
        </p:nvSpPr>
        <p:spPr>
          <a:xfrm>
            <a:off x="533400" y="3487630"/>
            <a:ext cx="7467600" cy="1791260"/>
          </a:xfrm>
          <a:prstGeom prst="rect">
            <a:avLst/>
          </a:prstGeom>
        </p:spPr>
        <p:txBody>
          <a:bodyPr wrap="square">
            <a:spAutoFit/>
          </a:bodyPr>
          <a:lstStyle/>
          <a:p>
            <a:pPr marL="342900" lvl="0" indent="-228600">
              <a:spcBef>
                <a:spcPct val="20000"/>
              </a:spcBef>
              <a:buClr>
                <a:srgbClr val="0F6FC6"/>
              </a:buClr>
              <a:buFont typeface="Arial" pitchFamily="34" charset="0"/>
              <a:buChar char="•"/>
            </a:pPr>
            <a:r>
              <a:rPr lang="en-PH" sz="4000" b="1" u="sng" dirty="0" smtClean="0">
                <a:solidFill>
                  <a:prstClr val="black"/>
                </a:solidFill>
                <a:latin typeface="Arabic Typesetting" pitchFamily="66" charset="-78"/>
                <a:cs typeface="Arabic Typesetting" pitchFamily="66" charset="-78"/>
              </a:rPr>
              <a:t>International Level:</a:t>
            </a:r>
          </a:p>
          <a:p>
            <a:pPr marL="114300" lvl="0" algn="ctr">
              <a:spcBef>
                <a:spcPct val="20000"/>
              </a:spcBef>
              <a:buClr>
                <a:srgbClr val="0F6FC6"/>
              </a:buClr>
            </a:pPr>
            <a:r>
              <a:rPr lang="en-PH" sz="2200" dirty="0" smtClean="0">
                <a:solidFill>
                  <a:prstClr val="black"/>
                </a:solidFill>
                <a:latin typeface="Times New Roman" pitchFamily="18" charset="0"/>
                <a:cs typeface="Times New Roman" pitchFamily="18" charset="0"/>
              </a:rPr>
              <a:t>School Education supplies the high quality forces necessary in international competitions, economic cooperation, earth protection, and technology and information exchange.</a:t>
            </a:r>
            <a:endParaRPr lang="en-PH" sz="2200" dirty="0">
              <a:solidFill>
                <a:prstClr val="black"/>
              </a:solidFill>
              <a:latin typeface="Times New Roman" pitchFamily="18" charset="0"/>
              <a:cs typeface="Times New Roman" pitchFamily="18" charset="0"/>
            </a:endParaRPr>
          </a:p>
        </p:txBody>
      </p:sp>
    </p:spTree>
    <p:extLst>
      <p:ext uri="{BB962C8B-B14F-4D97-AF65-F5344CB8AC3E}">
        <p14:creationId xmlns:p14="http://schemas.microsoft.com/office/powerpoint/2010/main" xmlns="" val="343851324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PH" sz="3600" u="sng" dirty="0" smtClean="0">
                <a:latin typeface="Eras Bold ITC" pitchFamily="34" charset="0"/>
              </a:rPr>
              <a:t>Human/Social</a:t>
            </a:r>
            <a:r>
              <a:rPr lang="en-PH" u="sng" dirty="0" smtClean="0"/>
              <a:t> </a:t>
            </a:r>
            <a:r>
              <a:rPr lang="en-PH" sz="3600" u="sng" dirty="0" smtClean="0"/>
              <a:t>Functions</a:t>
            </a:r>
            <a:endParaRPr lang="en-PH" sz="3600" u="sng" dirty="0"/>
          </a:p>
        </p:txBody>
      </p:sp>
      <p:sp>
        <p:nvSpPr>
          <p:cNvPr id="3" name="Content Placeholder 2"/>
          <p:cNvSpPr>
            <a:spLocks noGrp="1"/>
          </p:cNvSpPr>
          <p:nvPr>
            <p:ph sz="half" idx="1"/>
          </p:nvPr>
        </p:nvSpPr>
        <p:spPr>
          <a:xfrm>
            <a:off x="457200" y="2675930"/>
            <a:ext cx="7467600" cy="1667470"/>
          </a:xfrm>
        </p:spPr>
        <p:txBody>
          <a:bodyPr>
            <a:normAutofit lnSpcReduction="10000"/>
          </a:bodyPr>
          <a:lstStyle/>
          <a:p>
            <a:r>
              <a:rPr lang="en-PH" sz="4300" b="1" u="sng" dirty="0" smtClean="0">
                <a:latin typeface="Arabic Typesetting" pitchFamily="66" charset="-78"/>
                <a:cs typeface="Arabic Typesetting" pitchFamily="66" charset="-78"/>
              </a:rPr>
              <a:t>Individual Level:</a:t>
            </a:r>
          </a:p>
          <a:p>
            <a:pPr marL="114300" indent="0" algn="ctr">
              <a:buNone/>
            </a:pPr>
            <a:r>
              <a:rPr lang="en-PH" sz="2200" dirty="0" smtClean="0">
                <a:latin typeface="Times New Roman" pitchFamily="18" charset="0"/>
                <a:cs typeface="Times New Roman" pitchFamily="18" charset="0"/>
              </a:rPr>
              <a:t>Schools help develop students develop themselves psychologically, socially, and physically, and help them develop their potential as fully as possible.</a:t>
            </a:r>
            <a:endParaRPr lang="en-PH" sz="2200" dirty="0">
              <a:latin typeface="Times New Roman" pitchFamily="18" charset="0"/>
              <a:cs typeface="Times New Roman" pitchFamily="18" charset="0"/>
            </a:endParaRPr>
          </a:p>
        </p:txBody>
      </p:sp>
      <p:sp>
        <p:nvSpPr>
          <p:cNvPr id="4" name="Content Placeholder 3"/>
          <p:cNvSpPr>
            <a:spLocks noGrp="1"/>
          </p:cNvSpPr>
          <p:nvPr>
            <p:ph sz="half" idx="2"/>
          </p:nvPr>
        </p:nvSpPr>
        <p:spPr>
          <a:xfrm>
            <a:off x="609600" y="4495800"/>
            <a:ext cx="7467600" cy="1783080"/>
          </a:xfrm>
        </p:spPr>
        <p:txBody>
          <a:bodyPr>
            <a:normAutofit lnSpcReduction="10000"/>
          </a:bodyPr>
          <a:lstStyle/>
          <a:p>
            <a:r>
              <a:rPr lang="en-PH" sz="4000" b="1" u="sng" dirty="0" smtClean="0">
                <a:latin typeface="Arabic Typesetting" pitchFamily="66" charset="-78"/>
                <a:cs typeface="Arabic Typesetting" pitchFamily="66" charset="-78"/>
              </a:rPr>
              <a:t>Institutional Level:</a:t>
            </a:r>
          </a:p>
          <a:p>
            <a:pPr marL="114300" indent="0" algn="ctr">
              <a:buNone/>
            </a:pPr>
            <a:r>
              <a:rPr lang="en-PH" sz="2000" dirty="0" smtClean="0">
                <a:latin typeface="Times New Roman" pitchFamily="18" charset="0"/>
                <a:cs typeface="Times New Roman" pitchFamily="18" charset="0"/>
              </a:rPr>
              <a:t>School is a society entity or social system composed of different human relationships.</a:t>
            </a:r>
            <a:endParaRPr lang="en-PH" sz="2000" dirty="0">
              <a:latin typeface="Times New Roman" pitchFamily="18" charset="0"/>
              <a:cs typeface="Times New Roman" pitchFamily="18" charset="0"/>
            </a:endParaRPr>
          </a:p>
        </p:txBody>
      </p:sp>
      <p:sp>
        <p:nvSpPr>
          <p:cNvPr id="5" name="TextBox 4"/>
          <p:cNvSpPr txBox="1"/>
          <p:nvPr/>
        </p:nvSpPr>
        <p:spPr>
          <a:xfrm>
            <a:off x="685800" y="1447800"/>
            <a:ext cx="6845300" cy="1015663"/>
          </a:xfrm>
          <a:prstGeom prst="rect">
            <a:avLst/>
          </a:prstGeom>
          <a:noFill/>
        </p:spPr>
        <p:txBody>
          <a:bodyPr wrap="square" rtlCol="0">
            <a:spAutoFit/>
          </a:bodyPr>
          <a:lstStyle/>
          <a:p>
            <a:pPr algn="ctr"/>
            <a:r>
              <a:rPr lang="en-PH" b="1" dirty="0" smtClean="0"/>
              <a:t>- </a:t>
            </a:r>
            <a:r>
              <a:rPr lang="en-PH" sz="2000" b="1" dirty="0" smtClean="0">
                <a:latin typeface="Bradley Hand ITC" pitchFamily="66" charset="0"/>
              </a:rPr>
              <a:t>Refer to the contribution of schools to human development and social development and social relationships at different levels of the society.</a:t>
            </a:r>
            <a:endParaRPr lang="en-PH" sz="2000" b="1" dirty="0">
              <a:latin typeface="Bradley Hand ITC" pitchFamily="66" charset="0"/>
            </a:endParaRPr>
          </a:p>
        </p:txBody>
      </p:sp>
    </p:spTree>
    <p:extLst>
      <p:ext uri="{BB962C8B-B14F-4D97-AF65-F5344CB8AC3E}">
        <p14:creationId xmlns:p14="http://schemas.microsoft.com/office/powerpoint/2010/main" xmlns="" val="1474339261"/>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214</TotalTime>
  <Words>877</Words>
  <Application>Microsoft Office PowerPoint</Application>
  <PresentationFormat>On-screen Show (4:3)</PresentationFormat>
  <Paragraphs>78</Paragraphs>
  <Slides>15</Slides>
  <Notes>2</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Adjacency</vt:lpstr>
      <vt:lpstr>Education</vt:lpstr>
      <vt:lpstr>What are the Functions of Schools?</vt:lpstr>
      <vt:lpstr>School</vt:lpstr>
      <vt:lpstr>- There is a set of curriculum which includes knowledge subjects, skills subjects and enabling subjects.</vt:lpstr>
      <vt:lpstr>Intellectual purposes of schooling</vt:lpstr>
      <vt:lpstr>Social purposes of schooling</vt:lpstr>
      <vt:lpstr>Technical/Economic Functions</vt:lpstr>
      <vt:lpstr>Slide 8</vt:lpstr>
      <vt:lpstr>Human/Social Functions</vt:lpstr>
      <vt:lpstr>Slide 10</vt:lpstr>
      <vt:lpstr>Political Functions</vt:lpstr>
      <vt:lpstr>Cultural Functions</vt:lpstr>
      <vt:lpstr>Six Major Manifest Functions of Education</vt:lpstr>
      <vt:lpstr>Latent Functions</vt:lpstr>
      <vt:lpstr>Functions of Schools (Calderon 1998)</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Education</dc:title>
  <dc:creator>SONY</dc:creator>
  <cp:lastModifiedBy>user</cp:lastModifiedBy>
  <cp:revision>25</cp:revision>
  <dcterms:created xsi:type="dcterms:W3CDTF">2012-02-28T23:22:37Z</dcterms:created>
  <dcterms:modified xsi:type="dcterms:W3CDTF">2012-03-28T07:11:10Z</dcterms:modified>
</cp:coreProperties>
</file>

<file path=docProps/thumbnail.jpeg>
</file>